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5" r:id="rId10"/>
    <p:sldId id="263" r:id="rId11"/>
    <p:sldId id="264" r:id="rId12"/>
    <p:sldId id="266" r:id="rId13"/>
    <p:sldId id="267" r:id="rId14"/>
    <p:sldId id="268" r:id="rId15"/>
    <p:sldId id="270" r:id="rId16"/>
    <p:sldId id="274" r:id="rId17"/>
    <p:sldId id="275" r:id="rId18"/>
    <p:sldId id="269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8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5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12" Type="http://schemas.openxmlformats.org/officeDocument/2006/relationships/image" Target="../media/image14.wmf"/><Relationship Id="rId17" Type="http://schemas.openxmlformats.org/officeDocument/2006/relationships/image" Target="../media/image19.wmf"/><Relationship Id="rId2" Type="http://schemas.openxmlformats.org/officeDocument/2006/relationships/image" Target="../media/image4.wmf"/><Relationship Id="rId16" Type="http://schemas.openxmlformats.org/officeDocument/2006/relationships/image" Target="../media/image18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5" Type="http://schemas.openxmlformats.org/officeDocument/2006/relationships/image" Target="../media/image1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Relationship Id="rId14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3.wmf"/><Relationship Id="rId18" Type="http://schemas.openxmlformats.org/officeDocument/2006/relationships/image" Target="../media/image38.wmf"/><Relationship Id="rId3" Type="http://schemas.openxmlformats.org/officeDocument/2006/relationships/image" Target="../media/image23.wmf"/><Relationship Id="rId21" Type="http://schemas.openxmlformats.org/officeDocument/2006/relationships/image" Target="../media/image41.wmf"/><Relationship Id="rId7" Type="http://schemas.openxmlformats.org/officeDocument/2006/relationships/image" Target="../media/image27.wmf"/><Relationship Id="rId12" Type="http://schemas.openxmlformats.org/officeDocument/2006/relationships/image" Target="../media/image32.wmf"/><Relationship Id="rId17" Type="http://schemas.openxmlformats.org/officeDocument/2006/relationships/image" Target="../media/image37.wmf"/><Relationship Id="rId2" Type="http://schemas.openxmlformats.org/officeDocument/2006/relationships/image" Target="../media/image22.wmf"/><Relationship Id="rId16" Type="http://schemas.openxmlformats.org/officeDocument/2006/relationships/image" Target="../media/image36.wmf"/><Relationship Id="rId20" Type="http://schemas.openxmlformats.org/officeDocument/2006/relationships/image" Target="../media/image40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11" Type="http://schemas.openxmlformats.org/officeDocument/2006/relationships/image" Target="../media/image31.wmf"/><Relationship Id="rId5" Type="http://schemas.openxmlformats.org/officeDocument/2006/relationships/image" Target="../media/image25.wmf"/><Relationship Id="rId15" Type="http://schemas.openxmlformats.org/officeDocument/2006/relationships/image" Target="../media/image35.wmf"/><Relationship Id="rId10" Type="http://schemas.openxmlformats.org/officeDocument/2006/relationships/image" Target="../media/image30.wmf"/><Relationship Id="rId19" Type="http://schemas.openxmlformats.org/officeDocument/2006/relationships/image" Target="../media/image39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Relationship Id="rId14" Type="http://schemas.openxmlformats.org/officeDocument/2006/relationships/image" Target="../media/image34.wmf"/><Relationship Id="rId22" Type="http://schemas.openxmlformats.org/officeDocument/2006/relationships/image" Target="../media/image4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46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10" Type="http://schemas.openxmlformats.org/officeDocument/2006/relationships/image" Target="../media/image63.wmf"/><Relationship Id="rId4" Type="http://schemas.openxmlformats.org/officeDocument/2006/relationships/image" Target="../media/image57.wmf"/><Relationship Id="rId9" Type="http://schemas.openxmlformats.org/officeDocument/2006/relationships/image" Target="../media/image6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image" Target="../media/image76.wmf"/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12" Type="http://schemas.openxmlformats.org/officeDocument/2006/relationships/image" Target="../media/image75.wmf"/><Relationship Id="rId17" Type="http://schemas.openxmlformats.org/officeDocument/2006/relationships/image" Target="../media/image80.wmf"/><Relationship Id="rId2" Type="http://schemas.openxmlformats.org/officeDocument/2006/relationships/image" Target="../media/image65.wmf"/><Relationship Id="rId16" Type="http://schemas.openxmlformats.org/officeDocument/2006/relationships/image" Target="../media/image79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11" Type="http://schemas.openxmlformats.org/officeDocument/2006/relationships/image" Target="../media/image74.wmf"/><Relationship Id="rId5" Type="http://schemas.openxmlformats.org/officeDocument/2006/relationships/image" Target="../media/image68.wmf"/><Relationship Id="rId15" Type="http://schemas.openxmlformats.org/officeDocument/2006/relationships/image" Target="../media/image78.wmf"/><Relationship Id="rId10" Type="http://schemas.openxmlformats.org/officeDocument/2006/relationships/image" Target="../media/image73.wmf"/><Relationship Id="rId4" Type="http://schemas.openxmlformats.org/officeDocument/2006/relationships/image" Target="../media/image67.wmf"/><Relationship Id="rId9" Type="http://schemas.openxmlformats.org/officeDocument/2006/relationships/image" Target="../media/image72.wmf"/><Relationship Id="rId14" Type="http://schemas.openxmlformats.org/officeDocument/2006/relationships/image" Target="../media/image77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image" Target="../media/image84.wmf"/><Relationship Id="rId7" Type="http://schemas.openxmlformats.org/officeDocument/2006/relationships/image" Target="../media/image88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11" Type="http://schemas.openxmlformats.org/officeDocument/2006/relationships/image" Target="../media/image92.wmf"/><Relationship Id="rId5" Type="http://schemas.openxmlformats.org/officeDocument/2006/relationships/image" Target="../media/image86.wmf"/><Relationship Id="rId10" Type="http://schemas.openxmlformats.org/officeDocument/2006/relationships/image" Target="../media/image91.wmf"/><Relationship Id="rId4" Type="http://schemas.openxmlformats.org/officeDocument/2006/relationships/image" Target="../media/image85.wmf"/><Relationship Id="rId9" Type="http://schemas.openxmlformats.org/officeDocument/2006/relationships/image" Target="../media/image90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image" Target="../media/image94.wmf"/><Relationship Id="rId7" Type="http://schemas.openxmlformats.org/officeDocument/2006/relationships/image" Target="../media/image98.wmf"/><Relationship Id="rId2" Type="http://schemas.openxmlformats.org/officeDocument/2006/relationships/image" Target="../media/image93.wmf"/><Relationship Id="rId1" Type="http://schemas.openxmlformats.org/officeDocument/2006/relationships/image" Target="../media/image64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10" Type="http://schemas.openxmlformats.org/officeDocument/2006/relationships/image" Target="../media/image101.wmf"/><Relationship Id="rId4" Type="http://schemas.openxmlformats.org/officeDocument/2006/relationships/image" Target="../media/image95.wmf"/><Relationship Id="rId9" Type="http://schemas.openxmlformats.org/officeDocument/2006/relationships/image" Target="../media/image100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image" Target="../media/image106.wmf"/><Relationship Id="rId18" Type="http://schemas.openxmlformats.org/officeDocument/2006/relationships/image" Target="../media/image111.wmf"/><Relationship Id="rId3" Type="http://schemas.openxmlformats.org/officeDocument/2006/relationships/image" Target="../media/image84.wmf"/><Relationship Id="rId7" Type="http://schemas.openxmlformats.org/officeDocument/2006/relationships/image" Target="../media/image89.wmf"/><Relationship Id="rId12" Type="http://schemas.openxmlformats.org/officeDocument/2006/relationships/image" Target="../media/image105.wmf"/><Relationship Id="rId17" Type="http://schemas.openxmlformats.org/officeDocument/2006/relationships/image" Target="../media/image110.wmf"/><Relationship Id="rId2" Type="http://schemas.openxmlformats.org/officeDocument/2006/relationships/image" Target="../media/image83.wmf"/><Relationship Id="rId16" Type="http://schemas.openxmlformats.org/officeDocument/2006/relationships/image" Target="../media/image109.wmf"/><Relationship Id="rId1" Type="http://schemas.openxmlformats.org/officeDocument/2006/relationships/image" Target="../media/image82.wmf"/><Relationship Id="rId6" Type="http://schemas.openxmlformats.org/officeDocument/2006/relationships/image" Target="../media/image88.wmf"/><Relationship Id="rId11" Type="http://schemas.openxmlformats.org/officeDocument/2006/relationships/image" Target="../media/image104.wmf"/><Relationship Id="rId5" Type="http://schemas.openxmlformats.org/officeDocument/2006/relationships/image" Target="../media/image87.wmf"/><Relationship Id="rId15" Type="http://schemas.openxmlformats.org/officeDocument/2006/relationships/image" Target="../media/image108.wmf"/><Relationship Id="rId10" Type="http://schemas.openxmlformats.org/officeDocument/2006/relationships/image" Target="../media/image90.wmf"/><Relationship Id="rId4" Type="http://schemas.openxmlformats.org/officeDocument/2006/relationships/image" Target="../media/image85.wmf"/><Relationship Id="rId9" Type="http://schemas.openxmlformats.org/officeDocument/2006/relationships/image" Target="../media/image103.wmf"/><Relationship Id="rId14" Type="http://schemas.openxmlformats.org/officeDocument/2006/relationships/image" Target="../media/image10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4" Type="http://schemas.openxmlformats.org/officeDocument/2006/relationships/image" Target="../media/image115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4T19:21:08.2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6241 8512 43 0,'-6'5'21'0,"12"-16"-10"16,-3 11 22-16,-3 0-29 16,0 0 0-16,0 0 2 15,0 0 1-15,-3 0-9 16,3 0 1-16,-3-2 6 15,3 2 0-15,0-3-2 16,0 3 0-16,-3 0-1 0,0 0 1 16,3-5-1-16,0 5 0 15,-3-8-1-15,3 0 1 16,0 0 0-16,0 11 0 16,-6-11 0-16,6 2 0 15,0 1 0-15,0 0 0 16,0-1-1-16,0 6 1 15,0 0 0-15,0 0 0 16,-3-2 0-16,6 2 1 16,-3 0-1-16,6 2 1 15,-6 4-1-15,6-1 0 16,-3 6 0-16,3 2 1 0,-3 3-2 16,5 5 0-16,-2 0-1 15,3 3 1-15,-9 0-1 16,6 0 1-16,0-1-1 15,0-1 0-15,0 1 0 16,0-4 0-16,-3-1 0 16,0 1 0-16,-3-3-1 15,3-6 1-15,-6 6-8 16,3-8 0-16,-3-3-1 16,-3-5 1-16</inkml:trace>
  <inkml:trace contextRef="#ctx0" brushRef="#br0" timeOffset="1516.13">2678 7350 31 0,'0'3'15'0,"-3"-27"-1"15,3 19 15-15,-6-1-23 16,3 4 0-16,3-1 5 0,-6-2 0 16,3-1-12-16,3 4 0 15,-6 2 10-15,3 0 1 16,3 0-3-16,0-5 0 15,0 2-2-15,0 3 0 16,0 3-1-16,0-3 0 16,0 0-2-16,9-3 1 15,-6-2-1-15,6-1 1 16,0 1-1-16,3-3 0 16,-1 0 0-16,4 0 0 0,-6 0 0 15,3 0 0-15,0 0-2 16,0-2 1-16,3-1-1 15,-6 1 1-15,0-1-1 16,6 0 1-16,-3 4-1 16,2-1 0-16,-5 0 0 15,6 2 1-15,-12 1-1 16,6 2 0-16,-9 3-4 16,0-2 1-16,-3 2-1 15,3-3 0-15</inkml:trace>
  <inkml:trace contextRef="#ctx0" brushRef="#br0" timeOffset="2807.62">2874 3524 34 0,'-3'-2'17'0,"0"-4"15"0,6-2-24 15,-6 8-3-15,-3-8 1 16,3 8 3-16,3 0 1 16,-6-8-11-16,3 8 0 15,-3 0 9-15,3-5 1 0,-3 5-3 16,3 0 1-1,0-2-1-15,0 2 0 0,3-6-2 16,-5 6 0-16,2 0 0 16,3-2 0-16,-6 2-1 15,6 0 0-15,0 0-1 16,0-3 0-16,0 3 0 16,0 0 0-16,0 3-2 15,6-3 1-15,-6 2-1 16,8 6 1-16,-5 0-1 15,9 5 1-15,-3-5-1 16,9 0 0-16,-9 8 0 16,6-3 1-16,-6 1-1 15,9-4 1-15,-12 3-1 16,6-2 1-16,-6 2-1 16,3-2 0-16,-7-1 0 15,4-2 1-15,-3 0-5 16,3 0 1-16,-3-8-9 0,0 3 1 15,-3-3 0-15,3-3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4T19:27:03.3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10051 9618 41 0,'0'-3'20'0,"-3"8"-13"16,3-5 21-16,0 0-24 15,0 0 1-15,0 3 3 16,0-3 1-1,0 3-9-15,0-3 8 16,0 0 1-16,0 0-2 16,-3 2 0-16,0 1-2 15,0-1 1-15,0 1-2 16,0 5 0-16,-3 0-1 0,-3 3 1 16,-3-1-1-16,-3 1 1 15,-6 2-2-15,0 3 1 16,-8 0-1-16,-1 2 1 15,3 1-2-15,3-1 0 16,3 1-1-16,1-6 1 16,2 3-2-16,6-6 1 15,0 1-5-15,6-3 0 16,3-3-18-16,3-2 1 16,0-3-1-16,0-13 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EDEC6-FA21-45B4-B0BE-FCAB1B8C3743}" type="datetimeFigureOut">
              <a:rPr lang="en-CA" smtClean="0"/>
              <a:pPr/>
              <a:t>2020-05-14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B948C-45CC-4207-A364-A10BB8D0347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0997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B948C-45CC-4207-A364-A10BB8D0347B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2035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B948C-45CC-4207-A364-A10BB8D0347B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8698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B948C-45CC-4207-A364-A10BB8D0347B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239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B948C-45CC-4207-A364-A10BB8D0347B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7000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B948C-45CC-4207-A364-A10BB8D0347B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2590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B948C-45CC-4207-A364-A10BB8D0347B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9219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B948C-45CC-4207-A364-A10BB8D0347B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638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B948C-45CC-4207-A364-A10BB8D0347B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41579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B948C-45CC-4207-A364-A10BB8D0347B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46696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B948C-45CC-4207-A364-A10BB8D0347B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1432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B948C-45CC-4207-A364-A10BB8D0347B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929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B948C-45CC-4207-A364-A10BB8D0347B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0247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B948C-45CC-4207-A364-A10BB8D0347B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3211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B948C-45CC-4207-A364-A10BB8D0347B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6420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B948C-45CC-4207-A364-A10BB8D0347B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7640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B948C-45CC-4207-A364-A10BB8D0347B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1435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B948C-45CC-4207-A364-A10BB8D0347B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3219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B948C-45CC-4207-A364-A10BB8D0347B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3652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20EA80A-E061-4022-A55A-5A90FF30CC53}" type="datetimeFigureOut">
              <a:rPr lang="en-CA" smtClean="0"/>
              <a:pPr/>
              <a:t>2020-05-14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pPr/>
              <a:t>2020-05-14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pPr/>
              <a:t>2020-05-14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pPr/>
              <a:t>2020-05-14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20EA80A-E061-4022-A55A-5A90FF30CC53}" type="datetimeFigureOut">
              <a:rPr lang="en-CA" smtClean="0"/>
              <a:pPr/>
              <a:t>2020-05-14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pPr/>
              <a:t>2020-05-14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pPr/>
              <a:t>2020-05-14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pPr/>
              <a:t>2020-05-14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pPr/>
              <a:t>2020-05-14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pPr/>
              <a:t>2020-05-14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pPr/>
              <a:t>2020-05-14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20EA80A-E061-4022-A55A-5A90FF30CC53}" type="datetimeFigureOut">
              <a:rPr lang="en-CA" smtClean="0"/>
              <a:pPr/>
              <a:t>2020-05-14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13" Type="http://schemas.openxmlformats.org/officeDocument/2006/relationships/image" Target="../media/image86.wmf"/><Relationship Id="rId18" Type="http://schemas.openxmlformats.org/officeDocument/2006/relationships/oleObject" Target="../embeddings/oleObject89.bin"/><Relationship Id="rId26" Type="http://schemas.openxmlformats.org/officeDocument/2006/relationships/oleObject" Target="../embeddings/oleObject95.bin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90.wmf"/><Relationship Id="rId7" Type="http://schemas.openxmlformats.org/officeDocument/2006/relationships/image" Target="../media/image83.wmf"/><Relationship Id="rId12" Type="http://schemas.openxmlformats.org/officeDocument/2006/relationships/oleObject" Target="../embeddings/oleObject86.bin"/><Relationship Id="rId17" Type="http://schemas.openxmlformats.org/officeDocument/2006/relationships/image" Target="../media/image88.wmf"/><Relationship Id="rId25" Type="http://schemas.openxmlformats.org/officeDocument/2006/relationships/oleObject" Target="../embeddings/oleObject9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8.bin"/><Relationship Id="rId20" Type="http://schemas.openxmlformats.org/officeDocument/2006/relationships/oleObject" Target="../embeddings/oleObject90.bin"/><Relationship Id="rId29" Type="http://schemas.openxmlformats.org/officeDocument/2006/relationships/oleObject" Target="../embeddings/oleObject98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85.wmf"/><Relationship Id="rId24" Type="http://schemas.openxmlformats.org/officeDocument/2006/relationships/oleObject" Target="../embeddings/oleObject93.bin"/><Relationship Id="rId32" Type="http://schemas.openxmlformats.org/officeDocument/2006/relationships/image" Target="../media/image92.wmf"/><Relationship Id="rId5" Type="http://schemas.openxmlformats.org/officeDocument/2006/relationships/image" Target="../media/image82.wmf"/><Relationship Id="rId15" Type="http://schemas.openxmlformats.org/officeDocument/2006/relationships/image" Target="../media/image87.wmf"/><Relationship Id="rId23" Type="http://schemas.openxmlformats.org/officeDocument/2006/relationships/oleObject" Target="../embeddings/oleObject92.bin"/><Relationship Id="rId28" Type="http://schemas.openxmlformats.org/officeDocument/2006/relationships/oleObject" Target="../embeddings/oleObject97.bin"/><Relationship Id="rId10" Type="http://schemas.openxmlformats.org/officeDocument/2006/relationships/oleObject" Target="../embeddings/oleObject85.bin"/><Relationship Id="rId19" Type="http://schemas.openxmlformats.org/officeDocument/2006/relationships/image" Target="../media/image89.wmf"/><Relationship Id="rId31" Type="http://schemas.openxmlformats.org/officeDocument/2006/relationships/oleObject" Target="../embeddings/oleObject99.bin"/><Relationship Id="rId4" Type="http://schemas.openxmlformats.org/officeDocument/2006/relationships/oleObject" Target="../embeddings/oleObject82.bin"/><Relationship Id="rId9" Type="http://schemas.openxmlformats.org/officeDocument/2006/relationships/image" Target="../media/image84.wmf"/><Relationship Id="rId14" Type="http://schemas.openxmlformats.org/officeDocument/2006/relationships/oleObject" Target="../embeddings/oleObject87.bin"/><Relationship Id="rId22" Type="http://schemas.openxmlformats.org/officeDocument/2006/relationships/oleObject" Target="../embeddings/oleObject91.bin"/><Relationship Id="rId27" Type="http://schemas.openxmlformats.org/officeDocument/2006/relationships/oleObject" Target="../embeddings/oleObject96.bin"/><Relationship Id="rId30" Type="http://schemas.openxmlformats.org/officeDocument/2006/relationships/image" Target="../media/image9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13" Type="http://schemas.openxmlformats.org/officeDocument/2006/relationships/image" Target="../media/image96.wmf"/><Relationship Id="rId18" Type="http://schemas.openxmlformats.org/officeDocument/2006/relationships/image" Target="../media/image97.wmf"/><Relationship Id="rId26" Type="http://schemas.openxmlformats.org/officeDocument/2006/relationships/oleObject" Target="../embeddings/oleObject114.bin"/><Relationship Id="rId3" Type="http://schemas.openxmlformats.org/officeDocument/2006/relationships/notesSlide" Target="../notesSlides/notesSlide13.xml"/><Relationship Id="rId21" Type="http://schemas.openxmlformats.org/officeDocument/2006/relationships/oleObject" Target="../embeddings/oleObject110.bin"/><Relationship Id="rId7" Type="http://schemas.openxmlformats.org/officeDocument/2006/relationships/image" Target="../media/image93.wmf"/><Relationship Id="rId12" Type="http://schemas.openxmlformats.org/officeDocument/2006/relationships/oleObject" Target="../embeddings/oleObject104.bin"/><Relationship Id="rId17" Type="http://schemas.openxmlformats.org/officeDocument/2006/relationships/oleObject" Target="../embeddings/oleObject108.bin"/><Relationship Id="rId25" Type="http://schemas.openxmlformats.org/officeDocument/2006/relationships/oleObject" Target="../embeddings/oleObject11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7.bin"/><Relationship Id="rId20" Type="http://schemas.openxmlformats.org/officeDocument/2006/relationships/image" Target="../media/image98.wmf"/><Relationship Id="rId29" Type="http://schemas.openxmlformats.org/officeDocument/2006/relationships/oleObject" Target="../embeddings/oleObject116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1.bin"/><Relationship Id="rId11" Type="http://schemas.openxmlformats.org/officeDocument/2006/relationships/image" Target="../media/image95.wmf"/><Relationship Id="rId24" Type="http://schemas.openxmlformats.org/officeDocument/2006/relationships/image" Target="../media/image99.wmf"/><Relationship Id="rId5" Type="http://schemas.openxmlformats.org/officeDocument/2006/relationships/image" Target="../media/image64.wmf"/><Relationship Id="rId15" Type="http://schemas.openxmlformats.org/officeDocument/2006/relationships/oleObject" Target="../embeddings/oleObject106.bin"/><Relationship Id="rId23" Type="http://schemas.openxmlformats.org/officeDocument/2006/relationships/oleObject" Target="../embeddings/oleObject112.bin"/><Relationship Id="rId28" Type="http://schemas.openxmlformats.org/officeDocument/2006/relationships/image" Target="../media/image100.wmf"/><Relationship Id="rId10" Type="http://schemas.openxmlformats.org/officeDocument/2006/relationships/oleObject" Target="../embeddings/oleObject103.bin"/><Relationship Id="rId19" Type="http://schemas.openxmlformats.org/officeDocument/2006/relationships/oleObject" Target="../embeddings/oleObject109.bin"/><Relationship Id="rId4" Type="http://schemas.openxmlformats.org/officeDocument/2006/relationships/oleObject" Target="../embeddings/oleObject100.bin"/><Relationship Id="rId9" Type="http://schemas.openxmlformats.org/officeDocument/2006/relationships/image" Target="../media/image94.wmf"/><Relationship Id="rId14" Type="http://schemas.openxmlformats.org/officeDocument/2006/relationships/oleObject" Target="../embeddings/oleObject105.bin"/><Relationship Id="rId22" Type="http://schemas.openxmlformats.org/officeDocument/2006/relationships/oleObject" Target="../embeddings/oleObject111.bin"/><Relationship Id="rId27" Type="http://schemas.openxmlformats.org/officeDocument/2006/relationships/oleObject" Target="../embeddings/oleObject115.bin"/><Relationship Id="rId30" Type="http://schemas.openxmlformats.org/officeDocument/2006/relationships/image" Target="../media/image10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13" Type="http://schemas.openxmlformats.org/officeDocument/2006/relationships/image" Target="../media/image87.wmf"/><Relationship Id="rId18" Type="http://schemas.openxmlformats.org/officeDocument/2006/relationships/oleObject" Target="../embeddings/oleObject124.bin"/><Relationship Id="rId26" Type="http://schemas.openxmlformats.org/officeDocument/2006/relationships/oleObject" Target="../embeddings/oleObject128.bin"/><Relationship Id="rId39" Type="http://schemas.openxmlformats.org/officeDocument/2006/relationships/image" Target="../media/image111.wmf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103.wmf"/><Relationship Id="rId34" Type="http://schemas.openxmlformats.org/officeDocument/2006/relationships/oleObject" Target="../embeddings/oleObject132.bin"/><Relationship Id="rId7" Type="http://schemas.openxmlformats.org/officeDocument/2006/relationships/image" Target="../media/image83.wmf"/><Relationship Id="rId12" Type="http://schemas.openxmlformats.org/officeDocument/2006/relationships/oleObject" Target="../embeddings/oleObject121.bin"/><Relationship Id="rId17" Type="http://schemas.openxmlformats.org/officeDocument/2006/relationships/image" Target="../media/image89.wmf"/><Relationship Id="rId25" Type="http://schemas.openxmlformats.org/officeDocument/2006/relationships/image" Target="../media/image104.wmf"/><Relationship Id="rId33" Type="http://schemas.openxmlformats.org/officeDocument/2006/relationships/image" Target="../media/image108.wmf"/><Relationship Id="rId38" Type="http://schemas.openxmlformats.org/officeDocument/2006/relationships/oleObject" Target="../embeddings/oleObject13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3.bin"/><Relationship Id="rId20" Type="http://schemas.openxmlformats.org/officeDocument/2006/relationships/oleObject" Target="../embeddings/oleObject125.bin"/><Relationship Id="rId29" Type="http://schemas.openxmlformats.org/officeDocument/2006/relationships/image" Target="../media/image106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8.bin"/><Relationship Id="rId11" Type="http://schemas.openxmlformats.org/officeDocument/2006/relationships/image" Target="../media/image85.wmf"/><Relationship Id="rId24" Type="http://schemas.openxmlformats.org/officeDocument/2006/relationships/oleObject" Target="../embeddings/oleObject127.bin"/><Relationship Id="rId32" Type="http://schemas.openxmlformats.org/officeDocument/2006/relationships/oleObject" Target="../embeddings/oleObject131.bin"/><Relationship Id="rId37" Type="http://schemas.openxmlformats.org/officeDocument/2006/relationships/image" Target="../media/image110.wmf"/><Relationship Id="rId5" Type="http://schemas.openxmlformats.org/officeDocument/2006/relationships/image" Target="../media/image82.wmf"/><Relationship Id="rId15" Type="http://schemas.openxmlformats.org/officeDocument/2006/relationships/image" Target="../media/image88.wmf"/><Relationship Id="rId23" Type="http://schemas.openxmlformats.org/officeDocument/2006/relationships/image" Target="../media/image90.wmf"/><Relationship Id="rId28" Type="http://schemas.openxmlformats.org/officeDocument/2006/relationships/oleObject" Target="../embeddings/oleObject129.bin"/><Relationship Id="rId36" Type="http://schemas.openxmlformats.org/officeDocument/2006/relationships/oleObject" Target="../embeddings/oleObject133.bin"/><Relationship Id="rId10" Type="http://schemas.openxmlformats.org/officeDocument/2006/relationships/oleObject" Target="../embeddings/oleObject120.bin"/><Relationship Id="rId19" Type="http://schemas.openxmlformats.org/officeDocument/2006/relationships/image" Target="../media/image102.wmf"/><Relationship Id="rId31" Type="http://schemas.openxmlformats.org/officeDocument/2006/relationships/image" Target="../media/image107.wmf"/><Relationship Id="rId4" Type="http://schemas.openxmlformats.org/officeDocument/2006/relationships/oleObject" Target="../embeddings/oleObject117.bin"/><Relationship Id="rId9" Type="http://schemas.openxmlformats.org/officeDocument/2006/relationships/image" Target="../media/image84.wmf"/><Relationship Id="rId14" Type="http://schemas.openxmlformats.org/officeDocument/2006/relationships/oleObject" Target="../embeddings/oleObject122.bin"/><Relationship Id="rId22" Type="http://schemas.openxmlformats.org/officeDocument/2006/relationships/oleObject" Target="../embeddings/oleObject126.bin"/><Relationship Id="rId27" Type="http://schemas.openxmlformats.org/officeDocument/2006/relationships/image" Target="../media/image105.wmf"/><Relationship Id="rId30" Type="http://schemas.openxmlformats.org/officeDocument/2006/relationships/oleObject" Target="../embeddings/oleObject130.bin"/><Relationship Id="rId35" Type="http://schemas.openxmlformats.org/officeDocument/2006/relationships/image" Target="../media/image10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emf"/><Relationship Id="rId5" Type="http://schemas.openxmlformats.org/officeDocument/2006/relationships/customXml" Target="../ink/ink2.xml"/><Relationship Id="rId4" Type="http://schemas.openxmlformats.org/officeDocument/2006/relationships/image" Target="../media/image11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7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6.bin"/><Relationship Id="rId11" Type="http://schemas.openxmlformats.org/officeDocument/2006/relationships/image" Target="../media/image115.wmf"/><Relationship Id="rId5" Type="http://schemas.openxmlformats.org/officeDocument/2006/relationships/image" Target="../media/image112.wmf"/><Relationship Id="rId10" Type="http://schemas.openxmlformats.org/officeDocument/2006/relationships/oleObject" Target="../embeddings/oleObject138.bin"/><Relationship Id="rId4" Type="http://schemas.openxmlformats.org/officeDocument/2006/relationships/oleObject" Target="../embeddings/oleObject135.bin"/><Relationship Id="rId9" Type="http://schemas.openxmlformats.org/officeDocument/2006/relationships/image" Target="../media/image11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7.bin"/><Relationship Id="rId26" Type="http://schemas.openxmlformats.org/officeDocument/2006/relationships/image" Target="../media/image12.wmf"/><Relationship Id="rId39" Type="http://schemas.openxmlformats.org/officeDocument/2006/relationships/oleObject" Target="../embeddings/oleObject18.bin"/><Relationship Id="rId3" Type="http://schemas.openxmlformats.org/officeDocument/2006/relationships/video" Target="../media/media1.mp4"/><Relationship Id="rId21" Type="http://schemas.openxmlformats.org/officeDocument/2006/relationships/oleObject" Target="../embeddings/oleObject9.bin"/><Relationship Id="rId34" Type="http://schemas.openxmlformats.org/officeDocument/2006/relationships/image" Target="../media/image16.w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8.wmf"/><Relationship Id="rId25" Type="http://schemas.openxmlformats.org/officeDocument/2006/relationships/oleObject" Target="../embeddings/oleObject11.bin"/><Relationship Id="rId33" Type="http://schemas.openxmlformats.org/officeDocument/2006/relationships/oleObject" Target="../embeddings/oleObject15.bin"/><Relationship Id="rId38" Type="http://schemas.openxmlformats.org/officeDocument/2006/relationships/image" Target="../media/image18.wmf"/><Relationship Id="rId2" Type="http://schemas.microsoft.com/office/2007/relationships/media" Target="../media/media1.mp4"/><Relationship Id="rId16" Type="http://schemas.openxmlformats.org/officeDocument/2006/relationships/oleObject" Target="../embeddings/oleObject6.bin"/><Relationship Id="rId20" Type="http://schemas.openxmlformats.org/officeDocument/2006/relationships/image" Target="../media/image9.wmf"/><Relationship Id="rId29" Type="http://schemas.openxmlformats.org/officeDocument/2006/relationships/oleObject" Target="../embeddings/oleObject13.bin"/><Relationship Id="rId41" Type="http://schemas.openxmlformats.org/officeDocument/2006/relationships/image" Target="../media/image20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5.wmf"/><Relationship Id="rId24" Type="http://schemas.openxmlformats.org/officeDocument/2006/relationships/image" Target="../media/image11.wmf"/><Relationship Id="rId32" Type="http://schemas.openxmlformats.org/officeDocument/2006/relationships/image" Target="../media/image15.wmf"/><Relationship Id="rId37" Type="http://schemas.openxmlformats.org/officeDocument/2006/relationships/oleObject" Target="../embeddings/oleObject17.bin"/><Relationship Id="rId40" Type="http://schemas.openxmlformats.org/officeDocument/2006/relationships/image" Target="../media/image19.wmf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7.wmf"/><Relationship Id="rId23" Type="http://schemas.openxmlformats.org/officeDocument/2006/relationships/oleObject" Target="../embeddings/oleObject10.bin"/><Relationship Id="rId28" Type="http://schemas.openxmlformats.org/officeDocument/2006/relationships/image" Target="../media/image13.wmf"/><Relationship Id="rId36" Type="http://schemas.openxmlformats.org/officeDocument/2006/relationships/image" Target="../media/image17.wmf"/><Relationship Id="rId10" Type="http://schemas.openxmlformats.org/officeDocument/2006/relationships/oleObject" Target="../embeddings/oleObject3.bin"/><Relationship Id="rId19" Type="http://schemas.openxmlformats.org/officeDocument/2006/relationships/oleObject" Target="../embeddings/oleObject8.bin"/><Relationship Id="rId31" Type="http://schemas.openxmlformats.org/officeDocument/2006/relationships/oleObject" Target="../embeddings/oleObject14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wmf"/><Relationship Id="rId14" Type="http://schemas.openxmlformats.org/officeDocument/2006/relationships/oleObject" Target="../embeddings/oleObject5.bin"/><Relationship Id="rId22" Type="http://schemas.openxmlformats.org/officeDocument/2006/relationships/image" Target="../media/image10.wmf"/><Relationship Id="rId27" Type="http://schemas.openxmlformats.org/officeDocument/2006/relationships/oleObject" Target="../embeddings/oleObject12.bin"/><Relationship Id="rId30" Type="http://schemas.openxmlformats.org/officeDocument/2006/relationships/image" Target="../media/image14.wmf"/><Relationship Id="rId35" Type="http://schemas.openxmlformats.org/officeDocument/2006/relationships/oleObject" Target="../embeddings/oleObject16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5.wmf"/><Relationship Id="rId18" Type="http://schemas.openxmlformats.org/officeDocument/2006/relationships/oleObject" Target="../embeddings/oleObject26.bin"/><Relationship Id="rId26" Type="http://schemas.openxmlformats.org/officeDocument/2006/relationships/oleObject" Target="../embeddings/oleObject30.bin"/><Relationship Id="rId39" Type="http://schemas.openxmlformats.org/officeDocument/2006/relationships/image" Target="../media/image38.wmf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9.wmf"/><Relationship Id="rId34" Type="http://schemas.openxmlformats.org/officeDocument/2006/relationships/oleObject" Target="../embeddings/oleObject34.bin"/><Relationship Id="rId42" Type="http://schemas.openxmlformats.org/officeDocument/2006/relationships/oleObject" Target="../embeddings/oleObject38.bin"/><Relationship Id="rId47" Type="http://schemas.openxmlformats.org/officeDocument/2006/relationships/image" Target="../media/image42.wmf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27.wmf"/><Relationship Id="rId25" Type="http://schemas.openxmlformats.org/officeDocument/2006/relationships/image" Target="../media/image31.wmf"/><Relationship Id="rId33" Type="http://schemas.openxmlformats.org/officeDocument/2006/relationships/image" Target="../media/image35.wmf"/><Relationship Id="rId38" Type="http://schemas.openxmlformats.org/officeDocument/2006/relationships/oleObject" Target="../embeddings/oleObject36.bin"/><Relationship Id="rId46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5.bin"/><Relationship Id="rId20" Type="http://schemas.openxmlformats.org/officeDocument/2006/relationships/oleObject" Target="../embeddings/oleObject27.bin"/><Relationship Id="rId29" Type="http://schemas.openxmlformats.org/officeDocument/2006/relationships/image" Target="../media/image33.wmf"/><Relationship Id="rId41" Type="http://schemas.openxmlformats.org/officeDocument/2006/relationships/image" Target="../media/image39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4.wmf"/><Relationship Id="rId24" Type="http://schemas.openxmlformats.org/officeDocument/2006/relationships/oleObject" Target="../embeddings/oleObject29.bin"/><Relationship Id="rId32" Type="http://schemas.openxmlformats.org/officeDocument/2006/relationships/oleObject" Target="../embeddings/oleObject33.bin"/><Relationship Id="rId37" Type="http://schemas.openxmlformats.org/officeDocument/2006/relationships/image" Target="../media/image37.wmf"/><Relationship Id="rId40" Type="http://schemas.openxmlformats.org/officeDocument/2006/relationships/oleObject" Target="../embeddings/oleObject37.bin"/><Relationship Id="rId45" Type="http://schemas.openxmlformats.org/officeDocument/2006/relationships/image" Target="../media/image41.wmf"/><Relationship Id="rId5" Type="http://schemas.openxmlformats.org/officeDocument/2006/relationships/image" Target="../media/image21.wmf"/><Relationship Id="rId15" Type="http://schemas.openxmlformats.org/officeDocument/2006/relationships/image" Target="../media/image26.wmf"/><Relationship Id="rId23" Type="http://schemas.openxmlformats.org/officeDocument/2006/relationships/image" Target="../media/image30.wmf"/><Relationship Id="rId28" Type="http://schemas.openxmlformats.org/officeDocument/2006/relationships/oleObject" Target="../embeddings/oleObject31.bin"/><Relationship Id="rId36" Type="http://schemas.openxmlformats.org/officeDocument/2006/relationships/oleObject" Target="../embeddings/oleObject35.bin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28.wmf"/><Relationship Id="rId31" Type="http://schemas.openxmlformats.org/officeDocument/2006/relationships/image" Target="../media/image34.wmf"/><Relationship Id="rId44" Type="http://schemas.openxmlformats.org/officeDocument/2006/relationships/oleObject" Target="../embeddings/oleObject39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24.bin"/><Relationship Id="rId22" Type="http://schemas.openxmlformats.org/officeDocument/2006/relationships/oleObject" Target="../embeddings/oleObject28.bin"/><Relationship Id="rId27" Type="http://schemas.openxmlformats.org/officeDocument/2006/relationships/image" Target="../media/image32.wmf"/><Relationship Id="rId30" Type="http://schemas.openxmlformats.org/officeDocument/2006/relationships/oleObject" Target="../embeddings/oleObject32.bin"/><Relationship Id="rId35" Type="http://schemas.openxmlformats.org/officeDocument/2006/relationships/image" Target="../media/image36.wmf"/><Relationship Id="rId43" Type="http://schemas.openxmlformats.org/officeDocument/2006/relationships/image" Target="../media/image4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oleObject" Target="../embeddings/oleObject46.bin"/><Relationship Id="rId18" Type="http://schemas.openxmlformats.org/officeDocument/2006/relationships/oleObject" Target="../embeddings/oleObject49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53.wmf"/><Relationship Id="rId7" Type="http://schemas.openxmlformats.org/officeDocument/2006/relationships/image" Target="../media/image47.wmf"/><Relationship Id="rId12" Type="http://schemas.openxmlformats.org/officeDocument/2006/relationships/image" Target="../media/image49.wmf"/><Relationship Id="rId17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8.bin"/><Relationship Id="rId20" Type="http://schemas.openxmlformats.org/officeDocument/2006/relationships/oleObject" Target="../embeddings/oleObject50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2.bin"/><Relationship Id="rId11" Type="http://schemas.openxmlformats.org/officeDocument/2006/relationships/oleObject" Target="../embeddings/oleObject45.bin"/><Relationship Id="rId5" Type="http://schemas.openxmlformats.org/officeDocument/2006/relationships/image" Target="../media/image46.wmf"/><Relationship Id="rId15" Type="http://schemas.openxmlformats.org/officeDocument/2006/relationships/image" Target="../media/image50.wmf"/><Relationship Id="rId23" Type="http://schemas.openxmlformats.org/officeDocument/2006/relationships/image" Target="../media/image54.wmf"/><Relationship Id="rId10" Type="http://schemas.openxmlformats.org/officeDocument/2006/relationships/image" Target="../media/image48.wmf"/><Relationship Id="rId19" Type="http://schemas.openxmlformats.org/officeDocument/2006/relationships/image" Target="../media/image52.wmf"/><Relationship Id="rId4" Type="http://schemas.openxmlformats.org/officeDocument/2006/relationships/oleObject" Target="../embeddings/oleObject41.bin"/><Relationship Id="rId9" Type="http://schemas.openxmlformats.org/officeDocument/2006/relationships/oleObject" Target="../embeddings/oleObject44.bin"/><Relationship Id="rId14" Type="http://schemas.openxmlformats.org/officeDocument/2006/relationships/oleObject" Target="../embeddings/oleObject47.bin"/><Relationship Id="rId22" Type="http://schemas.openxmlformats.org/officeDocument/2006/relationships/oleObject" Target="../embeddings/oleObject5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58.wmf"/><Relationship Id="rId18" Type="http://schemas.openxmlformats.org/officeDocument/2006/relationships/oleObject" Target="../embeddings/oleObject60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61.wmf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56.bin"/><Relationship Id="rId17" Type="http://schemas.openxmlformats.org/officeDocument/2006/relationships/oleObject" Target="../embeddings/oleObject59.bin"/><Relationship Id="rId25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8.bin"/><Relationship Id="rId20" Type="http://schemas.openxmlformats.org/officeDocument/2006/relationships/oleObject" Target="../embeddings/oleObject61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57.wmf"/><Relationship Id="rId24" Type="http://schemas.openxmlformats.org/officeDocument/2006/relationships/oleObject" Target="../embeddings/oleObject63.bin"/><Relationship Id="rId5" Type="http://schemas.openxmlformats.org/officeDocument/2006/relationships/image" Target="../media/image46.wmf"/><Relationship Id="rId15" Type="http://schemas.openxmlformats.org/officeDocument/2006/relationships/image" Target="../media/image59.wmf"/><Relationship Id="rId23" Type="http://schemas.openxmlformats.org/officeDocument/2006/relationships/image" Target="../media/image62.wmf"/><Relationship Id="rId10" Type="http://schemas.openxmlformats.org/officeDocument/2006/relationships/oleObject" Target="../embeddings/oleObject55.bin"/><Relationship Id="rId19" Type="http://schemas.openxmlformats.org/officeDocument/2006/relationships/image" Target="../media/image60.wmf"/><Relationship Id="rId4" Type="http://schemas.openxmlformats.org/officeDocument/2006/relationships/oleObject" Target="../embeddings/oleObject52.bin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57.bin"/><Relationship Id="rId22" Type="http://schemas.openxmlformats.org/officeDocument/2006/relationships/oleObject" Target="../embeddings/oleObject6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oleObject" Target="../embeddings/oleObject69.bin"/><Relationship Id="rId18" Type="http://schemas.openxmlformats.org/officeDocument/2006/relationships/image" Target="../media/image70.wmf"/><Relationship Id="rId26" Type="http://schemas.openxmlformats.org/officeDocument/2006/relationships/image" Target="../media/image74.wmf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73.bin"/><Relationship Id="rId34" Type="http://schemas.openxmlformats.org/officeDocument/2006/relationships/image" Target="../media/image78.wmf"/><Relationship Id="rId7" Type="http://schemas.openxmlformats.org/officeDocument/2006/relationships/image" Target="../media/image65.wmf"/><Relationship Id="rId12" Type="http://schemas.openxmlformats.org/officeDocument/2006/relationships/image" Target="../media/image67.wmf"/><Relationship Id="rId17" Type="http://schemas.openxmlformats.org/officeDocument/2006/relationships/oleObject" Target="../embeddings/oleObject71.bin"/><Relationship Id="rId25" Type="http://schemas.openxmlformats.org/officeDocument/2006/relationships/oleObject" Target="../embeddings/oleObject75.bin"/><Relationship Id="rId33" Type="http://schemas.openxmlformats.org/officeDocument/2006/relationships/oleObject" Target="../embeddings/oleObject79.bin"/><Relationship Id="rId38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9.wmf"/><Relationship Id="rId20" Type="http://schemas.openxmlformats.org/officeDocument/2006/relationships/image" Target="../media/image71.wmf"/><Relationship Id="rId29" Type="http://schemas.openxmlformats.org/officeDocument/2006/relationships/oleObject" Target="../embeddings/oleObject77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5.bin"/><Relationship Id="rId11" Type="http://schemas.openxmlformats.org/officeDocument/2006/relationships/oleObject" Target="../embeddings/oleObject68.bin"/><Relationship Id="rId24" Type="http://schemas.openxmlformats.org/officeDocument/2006/relationships/image" Target="../media/image73.wmf"/><Relationship Id="rId32" Type="http://schemas.openxmlformats.org/officeDocument/2006/relationships/image" Target="../media/image77.wmf"/><Relationship Id="rId37" Type="http://schemas.openxmlformats.org/officeDocument/2006/relationships/oleObject" Target="../embeddings/oleObject81.bin"/><Relationship Id="rId5" Type="http://schemas.openxmlformats.org/officeDocument/2006/relationships/image" Target="../media/image64.wmf"/><Relationship Id="rId15" Type="http://schemas.openxmlformats.org/officeDocument/2006/relationships/oleObject" Target="../embeddings/oleObject70.bin"/><Relationship Id="rId23" Type="http://schemas.openxmlformats.org/officeDocument/2006/relationships/oleObject" Target="../embeddings/oleObject74.bin"/><Relationship Id="rId28" Type="http://schemas.openxmlformats.org/officeDocument/2006/relationships/image" Target="../media/image75.wmf"/><Relationship Id="rId36" Type="http://schemas.openxmlformats.org/officeDocument/2006/relationships/image" Target="../media/image79.wmf"/><Relationship Id="rId10" Type="http://schemas.openxmlformats.org/officeDocument/2006/relationships/oleObject" Target="../embeddings/oleObject67.bin"/><Relationship Id="rId19" Type="http://schemas.openxmlformats.org/officeDocument/2006/relationships/oleObject" Target="../embeddings/oleObject72.bin"/><Relationship Id="rId31" Type="http://schemas.openxmlformats.org/officeDocument/2006/relationships/oleObject" Target="../embeddings/oleObject78.bin"/><Relationship Id="rId4" Type="http://schemas.openxmlformats.org/officeDocument/2006/relationships/oleObject" Target="../embeddings/oleObject64.bin"/><Relationship Id="rId9" Type="http://schemas.openxmlformats.org/officeDocument/2006/relationships/image" Target="../media/image66.wmf"/><Relationship Id="rId14" Type="http://schemas.openxmlformats.org/officeDocument/2006/relationships/image" Target="../media/image68.wmf"/><Relationship Id="rId22" Type="http://schemas.openxmlformats.org/officeDocument/2006/relationships/image" Target="../media/image72.wmf"/><Relationship Id="rId27" Type="http://schemas.openxmlformats.org/officeDocument/2006/relationships/oleObject" Target="../embeddings/oleObject76.bin"/><Relationship Id="rId30" Type="http://schemas.openxmlformats.org/officeDocument/2006/relationships/image" Target="../media/image76.wmf"/><Relationship Id="rId35" Type="http://schemas.openxmlformats.org/officeDocument/2006/relationships/oleObject" Target="../embeddings/oleObject8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443187"/>
            <a:ext cx="6172200" cy="1894362"/>
          </a:xfrm>
        </p:spPr>
        <p:txBody>
          <a:bodyPr/>
          <a:lstStyle/>
          <a:p>
            <a:r>
              <a:rPr lang="en-CA" dirty="0"/>
              <a:t>Section 7.3  Chord Properties</a:t>
            </a:r>
            <a:br>
              <a:rPr lang="en-CA" dirty="0"/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3"/>
              </a:rPr>
              <a:t>www.BCMath.ca</a:t>
            </a:r>
            <a:r>
              <a:rPr lang="en-US" sz="10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D1B69E-0056-4089-AA87-903A9FCA5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198" y="104332"/>
            <a:ext cx="7608002" cy="292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06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12875" y="2633663"/>
            <a:ext cx="2879725" cy="2879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107504" y="269776"/>
            <a:ext cx="8939336" cy="566936"/>
          </a:xfrm>
        </p:spPr>
        <p:txBody>
          <a:bodyPr>
            <a:normAutofit/>
          </a:bodyPr>
          <a:lstStyle/>
          <a:p>
            <a:pPr eaLnBrk="1" hangingPunct="1"/>
            <a:r>
              <a:rPr lang="en-CA" sz="2900" dirty="0"/>
              <a:t>III) Review: Perpendicular Bisector Theorem</a:t>
            </a:r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>
          <a:xfrm>
            <a:off x="251520" y="1574304"/>
            <a:ext cx="8229600" cy="990600"/>
          </a:xfrm>
        </p:spPr>
        <p:txBody>
          <a:bodyPr/>
          <a:lstStyle/>
          <a:p>
            <a:pPr eaLnBrk="1" hangingPunct="1"/>
            <a:r>
              <a:rPr lang="en-CA"/>
              <a:t>The perpendicular bisector of any chord will contain the center of the circle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116138" y="4919663"/>
            <a:ext cx="1905000" cy="3794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1434306" y="3817144"/>
            <a:ext cx="2840038" cy="5207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817813" y="4046538"/>
            <a:ext cx="53975" cy="52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931069" y="3425031"/>
            <a:ext cx="2044700" cy="6810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477963" y="3614738"/>
            <a:ext cx="2732087" cy="92551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009775" y="3306763"/>
            <a:ext cx="158750" cy="85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736725" y="4149725"/>
            <a:ext cx="158750" cy="85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6200000" flipH="1">
            <a:off x="3385344" y="5001419"/>
            <a:ext cx="207962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H="1">
            <a:off x="3324225" y="5014913"/>
            <a:ext cx="20955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6200000" flipH="1">
            <a:off x="2526507" y="5174456"/>
            <a:ext cx="209550" cy="39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6200000" flipH="1">
            <a:off x="2466182" y="5188744"/>
            <a:ext cx="209550" cy="39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3030538" y="4929188"/>
            <a:ext cx="169862" cy="3175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V="1">
            <a:off x="3134519" y="4985544"/>
            <a:ext cx="149225" cy="23813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0800000">
            <a:off x="1916113" y="3897313"/>
            <a:ext cx="139700" cy="60325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2018507" y="3883819"/>
            <a:ext cx="131762" cy="4445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80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79938" y="3070225"/>
            <a:ext cx="2879725" cy="287972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0" name="Oval 19"/>
          <p:cNvSpPr/>
          <p:nvPr/>
        </p:nvSpPr>
        <p:spPr>
          <a:xfrm>
            <a:off x="4581525" y="3071813"/>
            <a:ext cx="2879725" cy="2879725"/>
          </a:xfrm>
          <a:prstGeom prst="ellipse">
            <a:avLst/>
          </a:prstGeom>
          <a:blipFill dpi="0" rotWithShape="1">
            <a:blip r:embed="rId3" cstate="print">
              <a:alphaModFix amt="49000"/>
            </a:blip>
            <a:srcRect/>
            <a:tile tx="0" ty="0" sx="100000" sy="100000" flip="none" algn="tl"/>
          </a:blip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244" name="Title 1"/>
          <p:cNvSpPr>
            <a:spLocks noGrp="1"/>
          </p:cNvSpPr>
          <p:nvPr>
            <p:ph type="title"/>
          </p:nvPr>
        </p:nvSpPr>
        <p:spPr>
          <a:xfrm>
            <a:off x="272752" y="260648"/>
            <a:ext cx="7467600" cy="638944"/>
          </a:xfrm>
        </p:spPr>
        <p:txBody>
          <a:bodyPr/>
          <a:lstStyle/>
          <a:p>
            <a:pPr eaLnBrk="1" hangingPunct="1"/>
            <a:r>
              <a:rPr lang="en-CA" dirty="0"/>
              <a:t>IV) Carpenters Method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2150368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CA" sz="2400" dirty="0">
                <a:latin typeface="+mj-lt"/>
                <a:ea typeface="Batang" pitchFamily="18" charset="-127"/>
              </a:rPr>
              <a:t>How to Find the center of a Circle</a:t>
            </a:r>
          </a:p>
          <a:p>
            <a:pPr eaLnBrk="1" hangingPunct="1"/>
            <a:r>
              <a:rPr lang="en-CA" sz="2400" dirty="0">
                <a:latin typeface="+mj-lt"/>
                <a:ea typeface="Batang" pitchFamily="18" charset="-127"/>
              </a:rPr>
              <a:t>Draw two chords</a:t>
            </a:r>
          </a:p>
          <a:p>
            <a:pPr eaLnBrk="1" hangingPunct="1"/>
            <a:r>
              <a:rPr lang="en-CA" sz="2400" dirty="0">
                <a:latin typeface="+mj-lt"/>
                <a:ea typeface="Batang" pitchFamily="18" charset="-127"/>
              </a:rPr>
              <a:t>Draw the Perpendicular bisector of each chord</a:t>
            </a:r>
          </a:p>
          <a:p>
            <a:pPr eaLnBrk="1" hangingPunct="1"/>
            <a:r>
              <a:rPr lang="en-CA" sz="2400" dirty="0">
                <a:latin typeface="+mj-lt"/>
                <a:ea typeface="Batang" pitchFamily="18" charset="-127"/>
              </a:rPr>
              <a:t>The Perpendicular bisectors will cross at the center of the circle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283200" y="5356225"/>
            <a:ext cx="1905000" cy="3794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4602163" y="4254500"/>
            <a:ext cx="2838450" cy="5207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984875" y="4483100"/>
            <a:ext cx="53975" cy="5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4098132" y="3861594"/>
            <a:ext cx="2044700" cy="6810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45025" y="4051300"/>
            <a:ext cx="2732088" cy="92551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175250" y="3743325"/>
            <a:ext cx="160338" cy="85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902200" y="4586288"/>
            <a:ext cx="160338" cy="85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6200000" flipH="1">
            <a:off x="6551612" y="5437188"/>
            <a:ext cx="207963" cy="39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H="1">
            <a:off x="6491288" y="5451475"/>
            <a:ext cx="207962" cy="39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6200000" flipH="1">
            <a:off x="5692775" y="5611813"/>
            <a:ext cx="20955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6200000" flipH="1">
            <a:off x="5633244" y="5625306"/>
            <a:ext cx="209550" cy="39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6196013" y="5365750"/>
            <a:ext cx="171450" cy="3175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V="1">
            <a:off x="6300787" y="5421313"/>
            <a:ext cx="149225" cy="2540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0800000">
            <a:off x="5081588" y="4333875"/>
            <a:ext cx="139700" cy="60325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5185568" y="4320382"/>
            <a:ext cx="131763" cy="4445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68300" y="3521075"/>
            <a:ext cx="37496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</a:rPr>
              <a:t>The perpendicular bisectors </a:t>
            </a:r>
            <a:br>
              <a:rPr lang="en-CA" sz="2200">
                <a:solidFill>
                  <a:srgbClr val="FF0000"/>
                </a:solidFill>
              </a:rPr>
            </a:br>
            <a:r>
              <a:rPr lang="en-CA" sz="2200">
                <a:solidFill>
                  <a:srgbClr val="FF0000"/>
                </a:solidFill>
              </a:rPr>
              <a:t>of any two chords in a circle</a:t>
            </a:r>
          </a:p>
          <a:p>
            <a:pPr eaLnBrk="1" hangingPunct="1"/>
            <a:r>
              <a:rPr lang="en-CA" sz="2200">
                <a:solidFill>
                  <a:srgbClr val="FF0000"/>
                </a:solidFill>
              </a:rPr>
              <a:t>will always intersect at the </a:t>
            </a:r>
          </a:p>
          <a:p>
            <a:pPr eaLnBrk="1" hangingPunct="1"/>
            <a:r>
              <a:rPr lang="en-CA" sz="2200">
                <a:solidFill>
                  <a:srgbClr val="FF0000"/>
                </a:solidFill>
              </a:rPr>
              <a:t>center of the circle</a:t>
            </a:r>
          </a:p>
        </p:txBody>
      </p:sp>
    </p:spTree>
    <p:extLst>
      <p:ext uri="{BB962C8B-B14F-4D97-AF65-F5344CB8AC3E}">
        <p14:creationId xmlns:p14="http://schemas.microsoft.com/office/powerpoint/2010/main" val="22103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13" grpId="0" animBg="1"/>
      <p:bldP spid="13" grpId="1" animBg="1"/>
      <p:bldP spid="13" grpId="2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Title 1"/>
          <p:cNvSpPr>
            <a:spLocks noGrp="1"/>
          </p:cNvSpPr>
          <p:nvPr>
            <p:ph type="title"/>
          </p:nvPr>
        </p:nvSpPr>
        <p:spPr>
          <a:xfrm>
            <a:off x="128736" y="39762"/>
            <a:ext cx="7467600" cy="724942"/>
          </a:xfrm>
        </p:spPr>
        <p:txBody>
          <a:bodyPr/>
          <a:lstStyle/>
          <a:p>
            <a:pPr eaLnBrk="1" hangingPunct="1"/>
            <a:r>
              <a:rPr lang="en-CA" dirty="0"/>
              <a:t>V) Two Chords Theorem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5496" y="980728"/>
            <a:ext cx="8666163" cy="220910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 dirty="0">
                <a:latin typeface="+mj-lt"/>
                <a:ea typeface="Batang" pitchFamily="18" charset="-127"/>
              </a:rPr>
              <a:t>If two chords have the same length, then they will be equal distances from the center</a:t>
            </a:r>
            <a:br>
              <a:rPr lang="en-CA" dirty="0">
                <a:latin typeface="+mj-lt"/>
                <a:ea typeface="Batang" pitchFamily="18" charset="-127"/>
              </a:rPr>
            </a:br>
            <a:endParaRPr lang="en-CA" dirty="0">
              <a:latin typeface="+mj-lt"/>
              <a:ea typeface="Batang" pitchFamily="18" charset="-127"/>
            </a:endParaRPr>
          </a:p>
          <a:p>
            <a:pPr eaLnBrk="1" hangingPunct="1">
              <a:defRPr/>
            </a:pPr>
            <a:r>
              <a:rPr lang="en-CA" dirty="0">
                <a:latin typeface="+mj-lt"/>
                <a:ea typeface="Batang" pitchFamily="18" charset="-127"/>
              </a:rPr>
              <a:t>In contrast, if the distance from the center were the same, the chords will be equal in length</a:t>
            </a:r>
          </a:p>
        </p:txBody>
      </p:sp>
      <p:sp>
        <p:nvSpPr>
          <p:cNvPr id="4" name="Oval 3"/>
          <p:cNvSpPr/>
          <p:nvPr/>
        </p:nvSpPr>
        <p:spPr>
          <a:xfrm>
            <a:off x="127000" y="3116263"/>
            <a:ext cx="2879725" cy="2879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5" name="Straight Connector 4"/>
          <p:cNvCxnSpPr>
            <a:stCxn id="4" idx="3"/>
            <a:endCxn id="4" idx="5"/>
          </p:cNvCxnSpPr>
          <p:nvPr/>
        </p:nvCxnSpPr>
        <p:spPr>
          <a:xfrm rot="16200000" flipH="1">
            <a:off x="1566863" y="4556125"/>
            <a:ext cx="1587" cy="20367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endCxn id="7" idx="0"/>
          </p:cNvCxnSpPr>
          <p:nvPr/>
        </p:nvCxnSpPr>
        <p:spPr>
          <a:xfrm rot="5400000">
            <a:off x="1422400" y="3825875"/>
            <a:ext cx="839788" cy="56673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531938" y="4529138"/>
            <a:ext cx="53975" cy="52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>
            <a:off x="1347788" y="3128963"/>
            <a:ext cx="1624012" cy="11191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7" idx="4"/>
          </p:cNvCxnSpPr>
          <p:nvPr/>
        </p:nvCxnSpPr>
        <p:spPr>
          <a:xfrm rot="16200000" flipH="1">
            <a:off x="1073150" y="5067300"/>
            <a:ext cx="977900" cy="635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58925" y="5387975"/>
            <a:ext cx="179388" cy="1588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V="1">
            <a:off x="1658144" y="5466556"/>
            <a:ext cx="171450" cy="1588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2014538" y="3830638"/>
            <a:ext cx="141287" cy="93662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117725" y="3790950"/>
            <a:ext cx="171450" cy="11430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Left Brace 43"/>
          <p:cNvSpPr/>
          <p:nvPr/>
        </p:nvSpPr>
        <p:spPr>
          <a:xfrm rot="2123426">
            <a:off x="1476375" y="3459163"/>
            <a:ext cx="274638" cy="1022350"/>
          </a:xfrm>
          <a:prstGeom prst="leftBrace">
            <a:avLst>
              <a:gd name="adj1" fmla="val 40090"/>
              <a:gd name="adj2" fmla="val 48921"/>
            </a:avLst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5" name="Left Brace 44"/>
          <p:cNvSpPr/>
          <p:nvPr/>
        </p:nvSpPr>
        <p:spPr>
          <a:xfrm>
            <a:off x="1177925" y="4540250"/>
            <a:ext cx="274638" cy="1022350"/>
          </a:xfrm>
          <a:prstGeom prst="leftBrace">
            <a:avLst>
              <a:gd name="adj1" fmla="val 40090"/>
              <a:gd name="adj2" fmla="val 48921"/>
            </a:avLst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2" name="Oval 21"/>
          <p:cNvSpPr/>
          <p:nvPr/>
        </p:nvSpPr>
        <p:spPr>
          <a:xfrm>
            <a:off x="5224463" y="3290888"/>
            <a:ext cx="2879725" cy="2879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23" name="Straight Connector 22"/>
          <p:cNvCxnSpPr>
            <a:stCxn id="22" idx="3"/>
            <a:endCxn id="22" idx="5"/>
          </p:cNvCxnSpPr>
          <p:nvPr/>
        </p:nvCxnSpPr>
        <p:spPr>
          <a:xfrm rot="16200000" flipH="1">
            <a:off x="6664325" y="4730751"/>
            <a:ext cx="1587" cy="20367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25" idx="0"/>
          </p:cNvCxnSpPr>
          <p:nvPr/>
        </p:nvCxnSpPr>
        <p:spPr>
          <a:xfrm rot="5400000">
            <a:off x="6519863" y="4000500"/>
            <a:ext cx="839788" cy="56673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629400" y="4703763"/>
            <a:ext cx="53975" cy="52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26" name="Straight Connector 25"/>
          <p:cNvCxnSpPr/>
          <p:nvPr/>
        </p:nvCxnSpPr>
        <p:spPr>
          <a:xfrm>
            <a:off x="6445250" y="3303588"/>
            <a:ext cx="1624013" cy="11191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5" idx="4"/>
          </p:cNvCxnSpPr>
          <p:nvPr/>
        </p:nvCxnSpPr>
        <p:spPr>
          <a:xfrm rot="16200000" flipH="1">
            <a:off x="6170613" y="5241925"/>
            <a:ext cx="977900" cy="635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802438" y="4249738"/>
            <a:ext cx="188912" cy="160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529388" y="5241925"/>
            <a:ext cx="2571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635750" y="5570538"/>
            <a:ext cx="211138" cy="1587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V="1">
            <a:off x="6755607" y="5641181"/>
            <a:ext cx="171450" cy="1587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7099300" y="4000500"/>
            <a:ext cx="158750" cy="109538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7207250" y="3979863"/>
            <a:ext cx="171450" cy="11430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764338" y="4306888"/>
            <a:ext cx="187325" cy="160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532563" y="5176838"/>
            <a:ext cx="2555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78" name="Object 34"/>
          <p:cNvGraphicFramePr>
            <a:graphicFrameLocks noChangeAspect="1"/>
          </p:cNvGraphicFramePr>
          <p:nvPr/>
        </p:nvGraphicFramePr>
        <p:xfrm>
          <a:off x="1152525" y="2817813"/>
          <a:ext cx="2794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6" name="Equation" r:id="rId4" imgW="152268" imgH="164957" progId="Equation.DSMT4">
                  <p:embed/>
                </p:oleObj>
              </mc:Choice>
              <mc:Fallback>
                <p:oleObj name="Equation" r:id="rId4" imgW="152268" imgH="164957" progId="Equation.DSMT4">
                  <p:embed/>
                  <p:pic>
                    <p:nvPicPr>
                      <p:cNvPr id="6178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2817813"/>
                        <a:ext cx="279400" cy="30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79" name="Object 35"/>
          <p:cNvGraphicFramePr>
            <a:graphicFrameLocks noChangeAspect="1"/>
          </p:cNvGraphicFramePr>
          <p:nvPr/>
        </p:nvGraphicFramePr>
        <p:xfrm>
          <a:off x="2974975" y="4121150"/>
          <a:ext cx="279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7" name="Equation" r:id="rId6" imgW="152268" imgH="164957" progId="Equation.DSMT4">
                  <p:embed/>
                </p:oleObj>
              </mc:Choice>
              <mc:Fallback>
                <p:oleObj name="Equation" r:id="rId6" imgW="152268" imgH="164957" progId="Equation.DSMT4">
                  <p:embed/>
                  <p:pic>
                    <p:nvPicPr>
                      <p:cNvPr id="6179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4975" y="4121150"/>
                        <a:ext cx="2794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0" name="Object 36"/>
          <p:cNvGraphicFramePr>
            <a:graphicFrameLocks noChangeAspect="1"/>
          </p:cNvGraphicFramePr>
          <p:nvPr/>
        </p:nvGraphicFramePr>
        <p:xfrm>
          <a:off x="261938" y="5445125"/>
          <a:ext cx="303212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8" name="Equation" r:id="rId8" imgW="164814" imgH="177492" progId="Equation.DSMT4">
                  <p:embed/>
                </p:oleObj>
              </mc:Choice>
              <mc:Fallback>
                <p:oleObj name="Equation" r:id="rId8" imgW="164814" imgH="177492" progId="Equation.DSMT4">
                  <p:embed/>
                  <p:pic>
                    <p:nvPicPr>
                      <p:cNvPr id="618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5445125"/>
                        <a:ext cx="303212" cy="32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1" name="Object 37"/>
          <p:cNvGraphicFramePr>
            <a:graphicFrameLocks noChangeAspect="1"/>
          </p:cNvGraphicFramePr>
          <p:nvPr/>
        </p:nvGraphicFramePr>
        <p:xfrm>
          <a:off x="2584450" y="5487988"/>
          <a:ext cx="32543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9" name="Equation" r:id="rId10" imgW="177492" imgH="164814" progId="Equation.DSMT4">
                  <p:embed/>
                </p:oleObj>
              </mc:Choice>
              <mc:Fallback>
                <p:oleObj name="Equation" r:id="rId10" imgW="177492" imgH="164814" progId="Equation.DSMT4">
                  <p:embed/>
                  <p:pic>
                    <p:nvPicPr>
                      <p:cNvPr id="6181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450" y="5487988"/>
                        <a:ext cx="325438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2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775705"/>
              </p:ext>
            </p:extLst>
          </p:nvPr>
        </p:nvGraphicFramePr>
        <p:xfrm>
          <a:off x="5004048" y="1345531"/>
          <a:ext cx="1979612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0" name="Equation" r:id="rId12" imgW="1079032" imgH="253890" progId="Equation.DSMT4">
                  <p:embed/>
                </p:oleObj>
              </mc:Choice>
              <mc:Fallback>
                <p:oleObj name="Equation" r:id="rId12" imgW="1079032" imgH="253890" progId="Equation.DSMT4">
                  <p:embed/>
                  <p:pic>
                    <p:nvPicPr>
                      <p:cNvPr id="6182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1345531"/>
                        <a:ext cx="1979612" cy="46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3" name="Object 39"/>
          <p:cNvGraphicFramePr>
            <a:graphicFrameLocks noChangeAspect="1"/>
          </p:cNvGraphicFramePr>
          <p:nvPr/>
        </p:nvGraphicFramePr>
        <p:xfrm>
          <a:off x="1573213" y="4419600"/>
          <a:ext cx="233362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1" name="Equation" r:id="rId14" imgW="126725" imgH="177415" progId="Equation.DSMT4">
                  <p:embed/>
                </p:oleObj>
              </mc:Choice>
              <mc:Fallback>
                <p:oleObj name="Equation" r:id="rId14" imgW="126725" imgH="177415" progId="Equation.DSMT4">
                  <p:embed/>
                  <p:pic>
                    <p:nvPicPr>
                      <p:cNvPr id="6183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3213" y="4419600"/>
                        <a:ext cx="233362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4" name="Object 40"/>
          <p:cNvGraphicFramePr>
            <a:graphicFrameLocks noChangeAspect="1"/>
          </p:cNvGraphicFramePr>
          <p:nvPr/>
        </p:nvGraphicFramePr>
        <p:xfrm>
          <a:off x="2100263" y="3368675"/>
          <a:ext cx="30321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2" name="Equation" r:id="rId16" imgW="164885" imgH="164885" progId="Equation.DSMT4">
                  <p:embed/>
                </p:oleObj>
              </mc:Choice>
              <mc:Fallback>
                <p:oleObj name="Equation" r:id="rId16" imgW="164885" imgH="164885" progId="Equation.DSMT4">
                  <p:embed/>
                  <p:pic>
                    <p:nvPicPr>
                      <p:cNvPr id="6184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263" y="3368675"/>
                        <a:ext cx="303212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5" name="Object 41"/>
          <p:cNvGraphicFramePr>
            <a:graphicFrameLocks noChangeAspect="1"/>
          </p:cNvGraphicFramePr>
          <p:nvPr/>
        </p:nvGraphicFramePr>
        <p:xfrm>
          <a:off x="1449388" y="5602288"/>
          <a:ext cx="30321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3" name="Equation" r:id="rId18" imgW="164885" imgH="164885" progId="Equation.DSMT4">
                  <p:embed/>
                </p:oleObj>
              </mc:Choice>
              <mc:Fallback>
                <p:oleObj name="Equation" r:id="rId18" imgW="164885" imgH="164885" progId="Equation.DSMT4">
                  <p:embed/>
                  <p:pic>
                    <p:nvPicPr>
                      <p:cNvPr id="6185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5602288"/>
                        <a:ext cx="303212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6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737138"/>
              </p:ext>
            </p:extLst>
          </p:nvPr>
        </p:nvGraphicFramePr>
        <p:xfrm>
          <a:off x="7120185" y="1340768"/>
          <a:ext cx="12350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4" name="Equation" r:id="rId20" imgW="672808" imgH="228501" progId="Equation.DSMT4">
                  <p:embed/>
                </p:oleObj>
              </mc:Choice>
              <mc:Fallback>
                <p:oleObj name="Equation" r:id="rId20" imgW="672808" imgH="228501" progId="Equation.DSMT4">
                  <p:embed/>
                  <p:pic>
                    <p:nvPicPr>
                      <p:cNvPr id="6186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0185" y="1340768"/>
                        <a:ext cx="1235075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7" name="Object 43"/>
          <p:cNvGraphicFramePr>
            <a:graphicFrameLocks noChangeAspect="1"/>
          </p:cNvGraphicFramePr>
          <p:nvPr/>
        </p:nvGraphicFramePr>
        <p:xfrm>
          <a:off x="6188075" y="3036888"/>
          <a:ext cx="2794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5" name="Equation" r:id="rId22" imgW="152268" imgH="164957" progId="Equation.DSMT4">
                  <p:embed/>
                </p:oleObj>
              </mc:Choice>
              <mc:Fallback>
                <p:oleObj name="Equation" r:id="rId22" imgW="152268" imgH="164957" progId="Equation.DSMT4">
                  <p:embed/>
                  <p:pic>
                    <p:nvPicPr>
                      <p:cNvPr id="6187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8075" y="3036888"/>
                        <a:ext cx="279400" cy="30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8" name="Object 44"/>
          <p:cNvGraphicFramePr>
            <a:graphicFrameLocks noChangeAspect="1"/>
          </p:cNvGraphicFramePr>
          <p:nvPr/>
        </p:nvGraphicFramePr>
        <p:xfrm>
          <a:off x="8027988" y="4348163"/>
          <a:ext cx="279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6" name="Equation" r:id="rId23" imgW="152268" imgH="164957" progId="Equation.DSMT4">
                  <p:embed/>
                </p:oleObj>
              </mc:Choice>
              <mc:Fallback>
                <p:oleObj name="Equation" r:id="rId23" imgW="152268" imgH="164957" progId="Equation.DSMT4">
                  <p:embed/>
                  <p:pic>
                    <p:nvPicPr>
                      <p:cNvPr id="6188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988" y="4348163"/>
                        <a:ext cx="2794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9" name="Object 45"/>
          <p:cNvGraphicFramePr>
            <a:graphicFrameLocks noChangeAspect="1"/>
          </p:cNvGraphicFramePr>
          <p:nvPr/>
        </p:nvGraphicFramePr>
        <p:xfrm>
          <a:off x="5348288" y="5629275"/>
          <a:ext cx="303212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7" name="Equation" r:id="rId24" imgW="164814" imgH="177492" progId="Equation.DSMT4">
                  <p:embed/>
                </p:oleObj>
              </mc:Choice>
              <mc:Fallback>
                <p:oleObj name="Equation" r:id="rId24" imgW="164814" imgH="177492" progId="Equation.DSMT4">
                  <p:embed/>
                  <p:pic>
                    <p:nvPicPr>
                      <p:cNvPr id="6189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8288" y="5629275"/>
                        <a:ext cx="303212" cy="32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0" name="Object 46"/>
          <p:cNvGraphicFramePr>
            <a:graphicFrameLocks noChangeAspect="1"/>
          </p:cNvGraphicFramePr>
          <p:nvPr/>
        </p:nvGraphicFramePr>
        <p:xfrm>
          <a:off x="7645400" y="5646738"/>
          <a:ext cx="32543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8" name="Equation" r:id="rId25" imgW="177492" imgH="164814" progId="Equation.DSMT4">
                  <p:embed/>
                </p:oleObj>
              </mc:Choice>
              <mc:Fallback>
                <p:oleObj name="Equation" r:id="rId25" imgW="177492" imgH="164814" progId="Equation.DSMT4">
                  <p:embed/>
                  <p:pic>
                    <p:nvPicPr>
                      <p:cNvPr id="619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5400" y="5646738"/>
                        <a:ext cx="325438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1" name="Object 47"/>
          <p:cNvGraphicFramePr>
            <a:graphicFrameLocks noChangeAspect="1"/>
          </p:cNvGraphicFramePr>
          <p:nvPr/>
        </p:nvGraphicFramePr>
        <p:xfrm>
          <a:off x="6659563" y="4603750"/>
          <a:ext cx="233362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9" name="Equation" r:id="rId26" imgW="126725" imgH="177415" progId="Equation.DSMT4">
                  <p:embed/>
                </p:oleObj>
              </mc:Choice>
              <mc:Fallback>
                <p:oleObj name="Equation" r:id="rId26" imgW="126725" imgH="177415" progId="Equation.DSMT4">
                  <p:embed/>
                  <p:pic>
                    <p:nvPicPr>
                      <p:cNvPr id="6191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4603750"/>
                        <a:ext cx="233362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2" name="Object 48"/>
          <p:cNvGraphicFramePr>
            <a:graphicFrameLocks noChangeAspect="1"/>
          </p:cNvGraphicFramePr>
          <p:nvPr/>
        </p:nvGraphicFramePr>
        <p:xfrm>
          <a:off x="7196138" y="3560763"/>
          <a:ext cx="30321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0" name="Equation" r:id="rId27" imgW="164885" imgH="164885" progId="Equation.DSMT4">
                  <p:embed/>
                </p:oleObj>
              </mc:Choice>
              <mc:Fallback>
                <p:oleObj name="Equation" r:id="rId27" imgW="164885" imgH="164885" progId="Equation.DSMT4">
                  <p:embed/>
                  <p:pic>
                    <p:nvPicPr>
                      <p:cNvPr id="6192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6138" y="3560763"/>
                        <a:ext cx="303212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3" name="Object 49"/>
          <p:cNvGraphicFramePr>
            <a:graphicFrameLocks noChangeAspect="1"/>
          </p:cNvGraphicFramePr>
          <p:nvPr/>
        </p:nvGraphicFramePr>
        <p:xfrm>
          <a:off x="6535738" y="5743575"/>
          <a:ext cx="30321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1" name="Equation" r:id="rId28" imgW="164885" imgH="164885" progId="Equation.DSMT4">
                  <p:embed/>
                </p:oleObj>
              </mc:Choice>
              <mc:Fallback>
                <p:oleObj name="Equation" r:id="rId28" imgW="164885" imgH="164885" progId="Equation.DSMT4">
                  <p:embed/>
                  <p:pic>
                    <p:nvPicPr>
                      <p:cNvPr id="6193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5738" y="5743575"/>
                        <a:ext cx="303212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4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752048"/>
              </p:ext>
            </p:extLst>
          </p:nvPr>
        </p:nvGraphicFramePr>
        <p:xfrm>
          <a:off x="5311775" y="2599060"/>
          <a:ext cx="19351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2" name="Equation" r:id="rId29" imgW="1054100" imgH="254000" progId="Equation.DSMT4">
                  <p:embed/>
                </p:oleObj>
              </mc:Choice>
              <mc:Fallback>
                <p:oleObj name="Equation" r:id="rId29" imgW="1054100" imgH="254000" progId="Equation.DSMT4">
                  <p:embed/>
                  <p:pic>
                    <p:nvPicPr>
                      <p:cNvPr id="6194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1775" y="2599060"/>
                        <a:ext cx="1935163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728745"/>
              </p:ext>
            </p:extLst>
          </p:nvPr>
        </p:nvGraphicFramePr>
        <p:xfrm>
          <a:off x="7343775" y="2606998"/>
          <a:ext cx="121126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3" name="Equation" r:id="rId31" imgW="660400" imgH="228600" progId="Equation.DSMT4">
                  <p:embed/>
                </p:oleObj>
              </mc:Choice>
              <mc:Fallback>
                <p:oleObj name="Equation" r:id="rId31" imgW="660400" imgH="228600" progId="Equation.DSMT4">
                  <p:embed/>
                  <p:pic>
                    <p:nvPicPr>
                      <p:cNvPr id="6195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3775" y="2606998"/>
                        <a:ext cx="1211263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637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44" grpId="0" animBg="1"/>
      <p:bldP spid="45" grpId="0" animBg="1"/>
      <p:bldP spid="22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1" name="Title 1"/>
          <p:cNvSpPr>
            <a:spLocks noGrp="1"/>
          </p:cNvSpPr>
          <p:nvPr>
            <p:ph type="title"/>
          </p:nvPr>
        </p:nvSpPr>
        <p:spPr>
          <a:xfrm>
            <a:off x="323528" y="277813"/>
            <a:ext cx="8229600" cy="700087"/>
          </a:xfrm>
        </p:spPr>
        <p:txBody>
          <a:bodyPr>
            <a:normAutofit/>
          </a:bodyPr>
          <a:lstStyle/>
          <a:p>
            <a:r>
              <a:rPr lang="en-CA" sz="2900" dirty="0"/>
              <a:t>Ex: Find the length of the missing side “x”</a:t>
            </a:r>
          </a:p>
        </p:txBody>
      </p:sp>
      <p:sp>
        <p:nvSpPr>
          <p:cNvPr id="4" name="Oval 3"/>
          <p:cNvSpPr/>
          <p:nvPr/>
        </p:nvSpPr>
        <p:spPr>
          <a:xfrm>
            <a:off x="5114925" y="1381125"/>
            <a:ext cx="3600450" cy="3600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6880225" y="3146425"/>
            <a:ext cx="63500" cy="79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5988051" y="3119437"/>
            <a:ext cx="1865312" cy="1444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5272088" y="3935413"/>
            <a:ext cx="3043237" cy="3778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 flipV="1">
            <a:off x="5257800" y="3194050"/>
            <a:ext cx="1622425" cy="75723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9588" y="3981450"/>
            <a:ext cx="125412" cy="11113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897687" y="4071938"/>
            <a:ext cx="150813" cy="7938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7091363" y="3052763"/>
          <a:ext cx="26035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0" name="Equation" r:id="rId4" imgW="126835" imgH="139518" progId="Equation.DSMT4">
                  <p:embed/>
                </p:oleObj>
              </mc:Choice>
              <mc:Fallback>
                <p:oleObj name="Equation" r:id="rId4" imgW="126835" imgH="139518" progId="Equation.DSMT4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1363" y="3052763"/>
                        <a:ext cx="260350" cy="287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7691438" y="2111375"/>
          <a:ext cx="274637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1" name="Equation" r:id="rId6" imgW="190335" imgH="164957" progId="Equation.DSMT4">
                  <p:embed/>
                </p:oleObj>
              </mc:Choice>
              <mc:Fallback>
                <p:oleObj name="Equation" r:id="rId6" imgW="190335" imgH="164957" progId="Equation.DSMT4">
                  <p:embed/>
                  <p:pic>
                    <p:nvPicPr>
                      <p:cNvPr id="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1438" y="2111375"/>
                        <a:ext cx="274637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5824538" y="3327400"/>
          <a:ext cx="276225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2" name="Equation" r:id="rId8" imgW="190335" imgH="177646" progId="Equation.DSMT4">
                  <p:embed/>
                </p:oleObj>
              </mc:Choice>
              <mc:Fallback>
                <p:oleObj name="Equation" r:id="rId8" imgW="190335" imgH="177646" progId="Equation.DSMT4">
                  <p:embed/>
                  <p:pic>
                    <p:nvPicPr>
                      <p:cNvPr id="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538" y="3327400"/>
                        <a:ext cx="276225" cy="258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7488238" y="4249738"/>
          <a:ext cx="276225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3" name="Equation" r:id="rId10" imgW="190335" imgH="164957" progId="Equation.DSMT4">
                  <p:embed/>
                </p:oleObj>
              </mc:Choice>
              <mc:Fallback>
                <p:oleObj name="Equation" r:id="rId10" imgW="190335" imgH="164957" progId="Equation.DSMT4">
                  <p:embed/>
                  <p:pic>
                    <p:nvPicPr>
                      <p:cNvPr id="1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8238" y="4249738"/>
                        <a:ext cx="276225" cy="239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6626225" y="3503613"/>
          <a:ext cx="249238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4" name="Equation" r:id="rId12" imgW="126725" imgH="177415" progId="Equation.DSMT4">
                  <p:embed/>
                </p:oleObj>
              </mc:Choice>
              <mc:Fallback>
                <p:oleObj name="Equation" r:id="rId12" imgW="126725" imgH="177415" progId="Equation.DSMT4">
                  <p:embed/>
                  <p:pic>
                    <p:nvPicPr>
                      <p:cNvPr id="1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6225" y="3503613"/>
                        <a:ext cx="249238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>
          <a:xfrm rot="10800000">
            <a:off x="5519738" y="2070100"/>
            <a:ext cx="3043237" cy="3778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6172995" y="3129756"/>
            <a:ext cx="1865312" cy="142875"/>
          </a:xfrm>
          <a:prstGeom prst="line">
            <a:avLst/>
          </a:prstGeom>
          <a:ln w="22225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996113" y="2400300"/>
            <a:ext cx="125412" cy="11113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7050087" y="2347913"/>
            <a:ext cx="150813" cy="7938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6205538" y="1939925"/>
          <a:ext cx="274637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5" name="Equation" r:id="rId14" imgW="190335" imgH="164957" progId="Equation.DSMT4">
                  <p:embed/>
                </p:oleObj>
              </mc:Choice>
              <mc:Fallback>
                <p:oleObj name="Equation" r:id="rId14" imgW="190335" imgH="164957" progId="Equation.DSMT4">
                  <p:embed/>
                  <p:pic>
                    <p:nvPicPr>
                      <p:cNvPr id="2151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5538" y="1939925"/>
                        <a:ext cx="274637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5938838" y="4035425"/>
          <a:ext cx="274637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6" name="Equation" r:id="rId15" imgW="190335" imgH="164957" progId="Equation.DSMT4">
                  <p:embed/>
                </p:oleObj>
              </mc:Choice>
              <mc:Fallback>
                <p:oleObj name="Equation" r:id="rId15" imgW="190335" imgH="164957" progId="Equation.DSMT4">
                  <p:embed/>
                  <p:pic>
                    <p:nvPicPr>
                      <p:cNvPr id="215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8838" y="4035425"/>
                        <a:ext cx="274637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5" name="Object 11"/>
          <p:cNvGraphicFramePr>
            <a:graphicFrameLocks noChangeAspect="1"/>
          </p:cNvGraphicFramePr>
          <p:nvPr/>
        </p:nvGraphicFramePr>
        <p:xfrm>
          <a:off x="6702425" y="2551113"/>
          <a:ext cx="249238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7" name="Equation" r:id="rId16" imgW="126725" imgH="177415" progId="Equation.DSMT4">
                  <p:embed/>
                </p:oleObj>
              </mc:Choice>
              <mc:Fallback>
                <p:oleObj name="Equation" r:id="rId16" imgW="126725" imgH="177415" progId="Equation.DSMT4">
                  <p:embed/>
                  <p:pic>
                    <p:nvPicPr>
                      <p:cNvPr id="2151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2425" y="2551113"/>
                        <a:ext cx="249238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6" name="Object 12"/>
          <p:cNvGraphicFramePr>
            <a:graphicFrameLocks noChangeAspect="1"/>
          </p:cNvGraphicFramePr>
          <p:nvPr/>
        </p:nvGraphicFramePr>
        <p:xfrm>
          <a:off x="6080125" y="5321300"/>
          <a:ext cx="125095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8" name="Equation" r:id="rId17" imgW="609336" imgH="177723" progId="Equation.DSMT4">
                  <p:embed/>
                </p:oleObj>
              </mc:Choice>
              <mc:Fallback>
                <p:oleObj name="Equation" r:id="rId17" imgW="609336" imgH="177723" progId="Equation.DSMT4">
                  <p:embed/>
                  <p:pic>
                    <p:nvPicPr>
                      <p:cNvPr id="215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25" y="5321300"/>
                        <a:ext cx="1250950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7" name="Object 13"/>
          <p:cNvGraphicFramePr>
            <a:graphicFrameLocks noChangeAspect="1"/>
          </p:cNvGraphicFramePr>
          <p:nvPr/>
        </p:nvGraphicFramePr>
        <p:xfrm>
          <a:off x="6078538" y="5797550"/>
          <a:ext cx="91122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9" name="Equation" r:id="rId19" imgW="444114" imgH="177646" progId="Equation.DSMT4">
                  <p:embed/>
                </p:oleObj>
              </mc:Choice>
              <mc:Fallback>
                <p:oleObj name="Equation" r:id="rId19" imgW="444114" imgH="177646" progId="Equation.DSMT4">
                  <p:embed/>
                  <p:pic>
                    <p:nvPicPr>
                      <p:cNvPr id="2151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8538" y="5797550"/>
                        <a:ext cx="911225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Oval 37"/>
          <p:cNvSpPr/>
          <p:nvPr/>
        </p:nvSpPr>
        <p:spPr>
          <a:xfrm>
            <a:off x="373063" y="1298575"/>
            <a:ext cx="3600450" cy="3600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9" name="Oval 38"/>
          <p:cNvSpPr/>
          <p:nvPr/>
        </p:nvSpPr>
        <p:spPr>
          <a:xfrm>
            <a:off x="2138363" y="3065463"/>
            <a:ext cx="63500" cy="777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41" name="Straight Connector 40"/>
          <p:cNvCxnSpPr/>
          <p:nvPr/>
        </p:nvCxnSpPr>
        <p:spPr>
          <a:xfrm rot="10800000" flipV="1">
            <a:off x="949325" y="4286250"/>
            <a:ext cx="2613025" cy="1190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9" idx="4"/>
          </p:cNvCxnSpPr>
          <p:nvPr/>
        </p:nvCxnSpPr>
        <p:spPr>
          <a:xfrm rot="16200000" flipH="1">
            <a:off x="1589882" y="3723481"/>
            <a:ext cx="1200150" cy="3968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214563" y="4148138"/>
            <a:ext cx="179387" cy="11112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H="1">
            <a:off x="2299494" y="4233069"/>
            <a:ext cx="165100" cy="11112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Object 14"/>
          <p:cNvGraphicFramePr>
            <a:graphicFrameLocks noChangeAspect="1"/>
          </p:cNvGraphicFramePr>
          <p:nvPr/>
        </p:nvGraphicFramePr>
        <p:xfrm>
          <a:off x="2728913" y="4362450"/>
          <a:ext cx="2603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0" name="Equation" r:id="rId21" imgW="126835" imgH="139518" progId="Equation.DSMT4">
                  <p:embed/>
                </p:oleObj>
              </mc:Choice>
              <mc:Fallback>
                <p:oleObj name="Equation" r:id="rId21" imgW="126835" imgH="139518" progId="Equation.DSMT4">
                  <p:embed/>
                  <p:pic>
                    <p:nvPicPr>
                      <p:cNvPr id="4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913" y="4362450"/>
                        <a:ext cx="260350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8"/>
          <p:cNvGraphicFramePr>
            <a:graphicFrameLocks noChangeAspect="1"/>
          </p:cNvGraphicFramePr>
          <p:nvPr/>
        </p:nvGraphicFramePr>
        <p:xfrm>
          <a:off x="779463" y="2259013"/>
          <a:ext cx="249237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1" name="Equation" r:id="rId22" imgW="126725" imgH="177415" progId="Equation.DSMT4">
                  <p:embed/>
                </p:oleObj>
              </mc:Choice>
              <mc:Fallback>
                <p:oleObj name="Equation" r:id="rId22" imgW="126725" imgH="177415" progId="Equation.DSMT4">
                  <p:embed/>
                  <p:pic>
                    <p:nvPicPr>
                      <p:cNvPr id="4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3" y="2259013"/>
                        <a:ext cx="249237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Straight Connector 51"/>
          <p:cNvCxnSpPr/>
          <p:nvPr/>
        </p:nvCxnSpPr>
        <p:spPr>
          <a:xfrm>
            <a:off x="1057275" y="2589213"/>
            <a:ext cx="150813" cy="98425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1158082" y="2570956"/>
            <a:ext cx="179388" cy="79375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Object 21"/>
          <p:cNvGraphicFramePr>
            <a:graphicFrameLocks noChangeAspect="1"/>
          </p:cNvGraphicFramePr>
          <p:nvPr/>
        </p:nvGraphicFramePr>
        <p:xfrm>
          <a:off x="2182813" y="3424238"/>
          <a:ext cx="4095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2" name="Equation" r:id="rId23" imgW="241091" imgH="177646" progId="Equation.DSMT4">
                  <p:embed/>
                </p:oleObj>
              </mc:Choice>
              <mc:Fallback>
                <p:oleObj name="Equation" r:id="rId23" imgW="241091" imgH="177646" progId="Equation.DSMT4">
                  <p:embed/>
                  <p:pic>
                    <p:nvPicPr>
                      <p:cNvPr id="56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813" y="3424238"/>
                        <a:ext cx="409575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8" name="Straight Connector 57"/>
          <p:cNvCxnSpPr/>
          <p:nvPr/>
        </p:nvCxnSpPr>
        <p:spPr>
          <a:xfrm rot="7200000" flipV="1">
            <a:off x="-224631" y="2486819"/>
            <a:ext cx="2611438" cy="1206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39" idx="5"/>
          </p:cNvCxnSpPr>
          <p:nvPr/>
        </p:nvCxnSpPr>
        <p:spPr>
          <a:xfrm rot="5400000" flipH="1">
            <a:off x="1339850" y="2279650"/>
            <a:ext cx="674688" cy="10302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526" name="Object 22"/>
          <p:cNvGraphicFramePr>
            <a:graphicFrameLocks noChangeAspect="1"/>
          </p:cNvGraphicFramePr>
          <p:nvPr/>
        </p:nvGraphicFramePr>
        <p:xfrm>
          <a:off x="1635125" y="2543175"/>
          <a:ext cx="4095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3" name="Equation" r:id="rId25" imgW="241091" imgH="177646" progId="Equation.DSMT4">
                  <p:embed/>
                </p:oleObj>
              </mc:Choice>
              <mc:Fallback>
                <p:oleObj name="Equation" r:id="rId25" imgW="241091" imgH="177646" progId="Equation.DSMT4">
                  <p:embed/>
                  <p:pic>
                    <p:nvPicPr>
                      <p:cNvPr id="2152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25" y="2543175"/>
                        <a:ext cx="409575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7" name="Object 23"/>
          <p:cNvGraphicFramePr>
            <a:graphicFrameLocks noChangeAspect="1"/>
          </p:cNvGraphicFramePr>
          <p:nvPr/>
        </p:nvGraphicFramePr>
        <p:xfrm>
          <a:off x="1376363" y="4457700"/>
          <a:ext cx="2603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4" name="Equation" r:id="rId26" imgW="126835" imgH="139518" progId="Equation.DSMT4">
                  <p:embed/>
                </p:oleObj>
              </mc:Choice>
              <mc:Fallback>
                <p:oleObj name="Equation" r:id="rId26" imgW="126835" imgH="139518" progId="Equation.DSMT4">
                  <p:embed/>
                  <p:pic>
                    <p:nvPicPr>
                      <p:cNvPr id="2152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6363" y="4457700"/>
                        <a:ext cx="260350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8" name="Object 24"/>
          <p:cNvGraphicFramePr>
            <a:graphicFrameLocks noChangeAspect="1"/>
          </p:cNvGraphicFramePr>
          <p:nvPr/>
        </p:nvGraphicFramePr>
        <p:xfrm>
          <a:off x="1338263" y="5143500"/>
          <a:ext cx="125095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5" name="Equation" r:id="rId27" imgW="609336" imgH="177723" progId="Equation.DSMT4">
                  <p:embed/>
                </p:oleObj>
              </mc:Choice>
              <mc:Fallback>
                <p:oleObj name="Equation" r:id="rId27" imgW="609336" imgH="177723" progId="Equation.DSMT4">
                  <p:embed/>
                  <p:pic>
                    <p:nvPicPr>
                      <p:cNvPr id="2152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263" y="5143500"/>
                        <a:ext cx="1250950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9" name="Object 25"/>
          <p:cNvGraphicFramePr>
            <a:graphicFrameLocks noChangeAspect="1"/>
          </p:cNvGraphicFramePr>
          <p:nvPr/>
        </p:nvGraphicFramePr>
        <p:xfrm>
          <a:off x="1081088" y="5715000"/>
          <a:ext cx="10414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6" name="Equation" r:id="rId29" imgW="507780" imgH="177723" progId="Equation.DSMT4">
                  <p:embed/>
                </p:oleObj>
              </mc:Choice>
              <mc:Fallback>
                <p:oleObj name="Equation" r:id="rId29" imgW="507780" imgH="177723" progId="Equation.DSMT4">
                  <p:embed/>
                  <p:pic>
                    <p:nvPicPr>
                      <p:cNvPr id="21529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88" y="5715000"/>
                        <a:ext cx="1041400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065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3500"/>
              <a:t>Ex: Without using the 2 chord thm., Prove AB=CD</a:t>
            </a:r>
          </a:p>
        </p:txBody>
      </p:sp>
      <p:sp>
        <p:nvSpPr>
          <p:cNvPr id="22" name="Oval 21"/>
          <p:cNvSpPr/>
          <p:nvPr/>
        </p:nvSpPr>
        <p:spPr>
          <a:xfrm>
            <a:off x="290513" y="1525588"/>
            <a:ext cx="2879725" cy="2879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23" name="Straight Connector 22"/>
          <p:cNvCxnSpPr>
            <a:stCxn id="22" idx="3"/>
            <a:endCxn id="22" idx="5"/>
          </p:cNvCxnSpPr>
          <p:nvPr/>
        </p:nvCxnSpPr>
        <p:spPr>
          <a:xfrm rot="16200000" flipH="1">
            <a:off x="1730375" y="2965451"/>
            <a:ext cx="1587" cy="20367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25" idx="0"/>
          </p:cNvCxnSpPr>
          <p:nvPr/>
        </p:nvCxnSpPr>
        <p:spPr>
          <a:xfrm rot="5400000">
            <a:off x="1585913" y="2235200"/>
            <a:ext cx="839788" cy="56673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695450" y="2938463"/>
            <a:ext cx="53975" cy="52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26" name="Straight Connector 25"/>
          <p:cNvCxnSpPr/>
          <p:nvPr/>
        </p:nvCxnSpPr>
        <p:spPr>
          <a:xfrm>
            <a:off x="1511300" y="1538288"/>
            <a:ext cx="1624013" cy="11191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5" idx="4"/>
          </p:cNvCxnSpPr>
          <p:nvPr/>
        </p:nvCxnSpPr>
        <p:spPr>
          <a:xfrm rot="16200000" flipH="1">
            <a:off x="1236663" y="3476625"/>
            <a:ext cx="977900" cy="635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868488" y="2484438"/>
            <a:ext cx="188912" cy="160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595438" y="3476625"/>
            <a:ext cx="2571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701800" y="3805238"/>
            <a:ext cx="211138" cy="1587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V="1">
            <a:off x="1821657" y="3875881"/>
            <a:ext cx="171450" cy="1587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2165350" y="2235200"/>
            <a:ext cx="158750" cy="109538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2273300" y="2214563"/>
            <a:ext cx="171450" cy="11430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830388" y="2541588"/>
            <a:ext cx="187325" cy="160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598613" y="3411538"/>
            <a:ext cx="2555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8"/>
          <p:cNvGraphicFramePr>
            <a:graphicFrameLocks noChangeAspect="1"/>
          </p:cNvGraphicFramePr>
          <p:nvPr/>
        </p:nvGraphicFramePr>
        <p:xfrm>
          <a:off x="1252538" y="1270000"/>
          <a:ext cx="2794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4" name="Equation" r:id="rId4" imgW="152268" imgH="164957" progId="Equation.DSMT4">
                  <p:embed/>
                </p:oleObj>
              </mc:Choice>
              <mc:Fallback>
                <p:oleObj name="Equation" r:id="rId4" imgW="152268" imgH="164957" progId="Equation.DSMT4">
                  <p:embed/>
                  <p:pic>
                    <p:nvPicPr>
                      <p:cNvPr id="3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538" y="1270000"/>
                        <a:ext cx="279400" cy="303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9"/>
          <p:cNvGraphicFramePr>
            <a:graphicFrameLocks noChangeAspect="1"/>
          </p:cNvGraphicFramePr>
          <p:nvPr/>
        </p:nvGraphicFramePr>
        <p:xfrm>
          <a:off x="3092450" y="2582863"/>
          <a:ext cx="279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5" name="Equation" r:id="rId6" imgW="152268" imgH="164957" progId="Equation.DSMT4">
                  <p:embed/>
                </p:oleObj>
              </mc:Choice>
              <mc:Fallback>
                <p:oleObj name="Equation" r:id="rId6" imgW="152268" imgH="164957" progId="Equation.DSMT4">
                  <p:embed/>
                  <p:pic>
                    <p:nvPicPr>
                      <p:cNvPr id="3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450" y="2582863"/>
                        <a:ext cx="2794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0"/>
          <p:cNvGraphicFramePr>
            <a:graphicFrameLocks noChangeAspect="1"/>
          </p:cNvGraphicFramePr>
          <p:nvPr/>
        </p:nvGraphicFramePr>
        <p:xfrm>
          <a:off x="414338" y="3863975"/>
          <a:ext cx="303212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6" name="Equation" r:id="rId8" imgW="164814" imgH="177492" progId="Equation.DSMT4">
                  <p:embed/>
                </p:oleObj>
              </mc:Choice>
              <mc:Fallback>
                <p:oleObj name="Equation" r:id="rId8" imgW="164814" imgH="177492" progId="Equation.DSMT4">
                  <p:embed/>
                  <p:pic>
                    <p:nvPicPr>
                      <p:cNvPr id="3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3863975"/>
                        <a:ext cx="303212" cy="32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1"/>
          <p:cNvGraphicFramePr>
            <a:graphicFrameLocks noChangeAspect="1"/>
          </p:cNvGraphicFramePr>
          <p:nvPr/>
        </p:nvGraphicFramePr>
        <p:xfrm>
          <a:off x="2711450" y="3879850"/>
          <a:ext cx="32543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7" name="Equation" r:id="rId10" imgW="177492" imgH="164814" progId="Equation.DSMT4">
                  <p:embed/>
                </p:oleObj>
              </mc:Choice>
              <mc:Fallback>
                <p:oleObj name="Equation" r:id="rId10" imgW="177492" imgH="164814" progId="Equation.DSMT4">
                  <p:embed/>
                  <p:pic>
                    <p:nvPicPr>
                      <p:cNvPr id="3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3879850"/>
                        <a:ext cx="325438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2"/>
          <p:cNvGraphicFramePr>
            <a:graphicFrameLocks noChangeAspect="1"/>
          </p:cNvGraphicFramePr>
          <p:nvPr/>
        </p:nvGraphicFramePr>
        <p:xfrm>
          <a:off x="1725613" y="2838450"/>
          <a:ext cx="233362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8" name="Equation" r:id="rId12" imgW="126725" imgH="177415" progId="Equation.DSMT4">
                  <p:embed/>
                </p:oleObj>
              </mc:Choice>
              <mc:Fallback>
                <p:oleObj name="Equation" r:id="rId12" imgW="126725" imgH="177415" progId="Equation.DSMT4">
                  <p:embed/>
                  <p:pic>
                    <p:nvPicPr>
                      <p:cNvPr id="4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5613" y="2838450"/>
                        <a:ext cx="233362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3"/>
          <p:cNvGraphicFramePr>
            <a:graphicFrameLocks noChangeAspect="1"/>
          </p:cNvGraphicFramePr>
          <p:nvPr/>
        </p:nvGraphicFramePr>
        <p:xfrm>
          <a:off x="2260600" y="1795463"/>
          <a:ext cx="3032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9" name="Equation" r:id="rId14" imgW="164885" imgH="164885" progId="Equation.DSMT4">
                  <p:embed/>
                </p:oleObj>
              </mc:Choice>
              <mc:Fallback>
                <p:oleObj name="Equation" r:id="rId14" imgW="164885" imgH="164885" progId="Equation.DSMT4">
                  <p:embed/>
                  <p:pic>
                    <p:nvPicPr>
                      <p:cNvPr id="4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1795463"/>
                        <a:ext cx="303213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4"/>
          <p:cNvGraphicFramePr>
            <a:graphicFrameLocks noChangeAspect="1"/>
          </p:cNvGraphicFramePr>
          <p:nvPr/>
        </p:nvGraphicFramePr>
        <p:xfrm>
          <a:off x="1601788" y="3976688"/>
          <a:ext cx="30321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0" name="Equation" r:id="rId16" imgW="164885" imgH="164885" progId="Equation.DSMT4">
                  <p:embed/>
                </p:oleObj>
              </mc:Choice>
              <mc:Fallback>
                <p:oleObj name="Equation" r:id="rId16" imgW="164885" imgH="164885" progId="Equation.DSMT4">
                  <p:embed/>
                  <p:pic>
                    <p:nvPicPr>
                      <p:cNvPr id="4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788" y="3976688"/>
                        <a:ext cx="303212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4887913" y="1103313"/>
            <a:ext cx="1073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sz="2400"/>
              <a:t>Given:</a:t>
            </a:r>
          </a:p>
        </p:txBody>
      </p:sp>
      <p:graphicFrame>
        <p:nvGraphicFramePr>
          <p:cNvPr id="19479" name="Object 23"/>
          <p:cNvGraphicFramePr>
            <a:graphicFrameLocks noChangeAspect="1"/>
          </p:cNvGraphicFramePr>
          <p:nvPr/>
        </p:nvGraphicFramePr>
        <p:xfrm>
          <a:off x="6061075" y="1062038"/>
          <a:ext cx="12350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1" name="Equation" r:id="rId18" imgW="672808" imgH="228501" progId="Equation.DSMT4">
                  <p:embed/>
                </p:oleObj>
              </mc:Choice>
              <mc:Fallback>
                <p:oleObj name="Equation" r:id="rId18" imgW="672808" imgH="228501" progId="Equation.DSMT4">
                  <p:embed/>
                  <p:pic>
                    <p:nvPicPr>
                      <p:cNvPr id="1947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1075" y="1062038"/>
                        <a:ext cx="1235075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0" name="Object 24"/>
          <p:cNvGraphicFramePr>
            <a:graphicFrameLocks noChangeAspect="1"/>
          </p:cNvGraphicFramePr>
          <p:nvPr/>
        </p:nvGraphicFramePr>
        <p:xfrm>
          <a:off x="7688263" y="1057275"/>
          <a:ext cx="12827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2" name="Equation" r:id="rId20" imgW="698500" imgH="228600" progId="Equation.DSMT4">
                  <p:embed/>
                </p:oleObj>
              </mc:Choice>
              <mc:Fallback>
                <p:oleObj name="Equation" r:id="rId20" imgW="698500" imgH="228600" progId="Equation.DSMT4">
                  <p:embed/>
                  <p:pic>
                    <p:nvPicPr>
                      <p:cNvPr id="1948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8263" y="1057275"/>
                        <a:ext cx="128270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1" name="Object 25"/>
          <p:cNvGraphicFramePr>
            <a:graphicFrameLocks noChangeAspect="1"/>
          </p:cNvGraphicFramePr>
          <p:nvPr/>
        </p:nvGraphicFramePr>
        <p:xfrm>
          <a:off x="6065838" y="1666875"/>
          <a:ext cx="12350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3" name="Equation" r:id="rId22" imgW="672808" imgH="228501" progId="Equation.DSMT4">
                  <p:embed/>
                </p:oleObj>
              </mc:Choice>
              <mc:Fallback>
                <p:oleObj name="Equation" r:id="rId22" imgW="672808" imgH="228501" progId="Equation.DSMT4">
                  <p:embed/>
                  <p:pic>
                    <p:nvPicPr>
                      <p:cNvPr id="1948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5838" y="1666875"/>
                        <a:ext cx="1235075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Table 69"/>
          <p:cNvGraphicFramePr>
            <a:graphicFrameLocks noGrp="1"/>
          </p:cNvGraphicFramePr>
          <p:nvPr/>
        </p:nvGraphicFramePr>
        <p:xfrm>
          <a:off x="3762375" y="2963863"/>
          <a:ext cx="5175250" cy="2833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281">
                <a:tc>
                  <a:txBody>
                    <a:bodyPr/>
                    <a:lstStyle/>
                    <a:p>
                      <a:pPr algn="ctr"/>
                      <a:r>
                        <a:rPr lang="en-CA" sz="2300" dirty="0"/>
                        <a:t>Statement</a:t>
                      </a:r>
                    </a:p>
                  </a:txBody>
                  <a:tcPr marL="91421" marR="91421" marT="45719" marB="45719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dirty="0"/>
                        <a:t>Reason</a:t>
                      </a:r>
                    </a:p>
                  </a:txBody>
                  <a:tcPr marL="91421" marR="91421" marT="45719" marB="45719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281"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21" marR="91421" marT="45719" marB="45719"/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21" marR="91421" marT="45719" marB="457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281"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21" marR="91421" marT="45719" marB="45719"/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21" marR="91421" marT="45719" marB="457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281"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21" marR="91421" marT="45719" marB="45719"/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21" marR="91421" marT="45719" marB="4571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281"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21" marR="91421" marT="45719" marB="45719"/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21" marR="91421" marT="45719" marB="4571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281"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21" marR="91421" marT="45719" marB="45719"/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21" marR="91421" marT="45719" marB="4571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9483" name="Object 27"/>
          <p:cNvGraphicFramePr>
            <a:graphicFrameLocks noChangeAspect="1"/>
          </p:cNvGraphicFramePr>
          <p:nvPr/>
        </p:nvGraphicFramePr>
        <p:xfrm>
          <a:off x="4500563" y="3459163"/>
          <a:ext cx="12350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4" name="Equation" r:id="rId24" imgW="672808" imgH="228501" progId="Equation.DSMT4">
                  <p:embed/>
                </p:oleObj>
              </mc:Choice>
              <mc:Fallback>
                <p:oleObj name="Equation" r:id="rId24" imgW="672808" imgH="228501" progId="Equation.DSMT4">
                  <p:embed/>
                  <p:pic>
                    <p:nvPicPr>
                      <p:cNvPr id="19483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459163"/>
                        <a:ext cx="1235075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4" name="Object 28"/>
          <p:cNvGraphicFramePr>
            <a:graphicFrameLocks noChangeAspect="1"/>
          </p:cNvGraphicFramePr>
          <p:nvPr/>
        </p:nvGraphicFramePr>
        <p:xfrm>
          <a:off x="7285038" y="3500438"/>
          <a:ext cx="792162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5" name="Equation" r:id="rId26" imgW="431425" imgH="177646" progId="Equation.DSMT4">
                  <p:embed/>
                </p:oleObj>
              </mc:Choice>
              <mc:Fallback>
                <p:oleObj name="Equation" r:id="rId26" imgW="431425" imgH="177646" progId="Equation.DSMT4">
                  <p:embed/>
                  <p:pic>
                    <p:nvPicPr>
                      <p:cNvPr id="1948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38" y="3500438"/>
                        <a:ext cx="792162" cy="328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4" name="Straight Connector 73"/>
          <p:cNvCxnSpPr/>
          <p:nvPr/>
        </p:nvCxnSpPr>
        <p:spPr>
          <a:xfrm rot="16200000" flipV="1">
            <a:off x="898526" y="2143125"/>
            <a:ext cx="1403350" cy="20637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1703388" y="2663825"/>
            <a:ext cx="1417637" cy="2682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16200000" flipH="1">
            <a:off x="1702594" y="2948782"/>
            <a:ext cx="1041400" cy="103981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677069" y="2932907"/>
            <a:ext cx="1057275" cy="102393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485" name="Object 29"/>
          <p:cNvGraphicFramePr>
            <a:graphicFrameLocks noChangeAspect="1"/>
          </p:cNvGraphicFramePr>
          <p:nvPr/>
        </p:nvGraphicFramePr>
        <p:xfrm>
          <a:off x="3881438" y="3973513"/>
          <a:ext cx="245586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6" name="Equation" r:id="rId28" imgW="1447800" imgH="228600" progId="Equation.DSMT4">
                  <p:embed/>
                </p:oleObj>
              </mc:Choice>
              <mc:Fallback>
                <p:oleObj name="Equation" r:id="rId28" imgW="1447800" imgH="228600" progId="Equation.DSMT4">
                  <p:embed/>
                  <p:pic>
                    <p:nvPicPr>
                      <p:cNvPr id="1948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438" y="3973513"/>
                        <a:ext cx="2455862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6" name="Object 30"/>
          <p:cNvGraphicFramePr>
            <a:graphicFrameLocks noChangeAspect="1"/>
          </p:cNvGraphicFramePr>
          <p:nvPr/>
        </p:nvGraphicFramePr>
        <p:xfrm>
          <a:off x="7175500" y="3956050"/>
          <a:ext cx="100171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7" name="Equation" r:id="rId30" imgW="545863" imgH="190417" progId="Equation.DSMT4">
                  <p:embed/>
                </p:oleObj>
              </mc:Choice>
              <mc:Fallback>
                <p:oleObj name="Equation" r:id="rId30" imgW="545863" imgH="190417" progId="Equation.DSMT4">
                  <p:embed/>
                  <p:pic>
                    <p:nvPicPr>
                      <p:cNvPr id="1948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0" y="3956050"/>
                        <a:ext cx="1001713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7" name="Object 31"/>
          <p:cNvGraphicFramePr>
            <a:graphicFrameLocks noChangeAspect="1"/>
          </p:cNvGraphicFramePr>
          <p:nvPr/>
        </p:nvGraphicFramePr>
        <p:xfrm>
          <a:off x="3870325" y="4457700"/>
          <a:ext cx="24352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8" name="Equation" r:id="rId32" imgW="1435100" imgH="228600" progId="Equation.DSMT4">
                  <p:embed/>
                </p:oleObj>
              </mc:Choice>
              <mc:Fallback>
                <p:oleObj name="Equation" r:id="rId32" imgW="1435100" imgH="228600" progId="Equation.DSMT4">
                  <p:embed/>
                  <p:pic>
                    <p:nvPicPr>
                      <p:cNvPr id="19487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325" y="4457700"/>
                        <a:ext cx="24352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8" name="Object 32"/>
          <p:cNvGraphicFramePr>
            <a:graphicFrameLocks noChangeAspect="1"/>
          </p:cNvGraphicFramePr>
          <p:nvPr/>
        </p:nvGraphicFramePr>
        <p:xfrm>
          <a:off x="6894513" y="4433888"/>
          <a:ext cx="1490662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9" name="Equation" r:id="rId34" imgW="812447" imgH="215806" progId="Equation.DSMT4">
                  <p:embed/>
                </p:oleObj>
              </mc:Choice>
              <mc:Fallback>
                <p:oleObj name="Equation" r:id="rId34" imgW="812447" imgH="215806" progId="Equation.DSMT4">
                  <p:embed/>
                  <p:pic>
                    <p:nvPicPr>
                      <p:cNvPr id="19488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4513" y="4433888"/>
                        <a:ext cx="1490662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5" name="Straight Connector 84"/>
          <p:cNvCxnSpPr/>
          <p:nvPr/>
        </p:nvCxnSpPr>
        <p:spPr>
          <a:xfrm rot="5400000">
            <a:off x="1871663" y="1793875"/>
            <a:ext cx="165100" cy="9525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>
            <a:off x="2565400" y="2278063"/>
            <a:ext cx="163513" cy="96837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6200000" flipH="1">
            <a:off x="2117725" y="3987800"/>
            <a:ext cx="168275" cy="3175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16200000" flipH="1">
            <a:off x="1177131" y="3980657"/>
            <a:ext cx="168275" cy="1588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489" name="Object 33"/>
          <p:cNvGraphicFramePr>
            <a:graphicFrameLocks noChangeAspect="1"/>
          </p:cNvGraphicFramePr>
          <p:nvPr/>
        </p:nvGraphicFramePr>
        <p:xfrm>
          <a:off x="4527550" y="4895850"/>
          <a:ext cx="11207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0" name="Equation" r:id="rId36" imgW="660400" imgH="228600" progId="Equation.DSMT4">
                  <p:embed/>
                </p:oleObj>
              </mc:Choice>
              <mc:Fallback>
                <p:oleObj name="Equation" r:id="rId36" imgW="660400" imgH="228600" progId="Equation.DSMT4">
                  <p:embed/>
                  <p:pic>
                    <p:nvPicPr>
                      <p:cNvPr id="19489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4895850"/>
                        <a:ext cx="11207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90" name="Object 34"/>
          <p:cNvGraphicFramePr>
            <a:graphicFrameLocks noChangeAspect="1"/>
          </p:cNvGraphicFramePr>
          <p:nvPr/>
        </p:nvGraphicFramePr>
        <p:xfrm>
          <a:off x="6548438" y="4964113"/>
          <a:ext cx="226218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1" name="Equation" r:id="rId38" imgW="1333500" imgH="215900" progId="Equation.DSMT4">
                  <p:embed/>
                </p:oleObj>
              </mc:Choice>
              <mc:Fallback>
                <p:oleObj name="Equation" r:id="rId38" imgW="1333500" imgH="215900" progId="Equation.DSMT4">
                  <p:embed/>
                  <p:pic>
                    <p:nvPicPr>
                      <p:cNvPr id="1949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8438" y="4964113"/>
                        <a:ext cx="2262187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439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18" y="104565"/>
            <a:ext cx="8648043" cy="332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64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3957FF3E-EA8F-4025-9FE6-E6EC82B3DA42}"/>
              </a:ext>
            </a:extLst>
          </p:cNvPr>
          <p:cNvSpPr txBox="1"/>
          <p:nvPr/>
        </p:nvSpPr>
        <p:spPr>
          <a:xfrm>
            <a:off x="182229" y="248377"/>
            <a:ext cx="3367221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300" dirty="0"/>
              <a:t>In the diagram, AD, BC, CD, and DE are all equal in length.  IF CE is tangent to the circle, then which of the following statement below are correct?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BA6FBE8-1892-4A06-B369-14D553C8FBF7}"/>
              </a:ext>
            </a:extLst>
          </p:cNvPr>
          <p:cNvGrpSpPr/>
          <p:nvPr/>
        </p:nvGrpSpPr>
        <p:grpSpPr>
          <a:xfrm>
            <a:off x="4063057" y="695584"/>
            <a:ext cx="3937234" cy="4151811"/>
            <a:chOff x="297600" y="369446"/>
            <a:chExt cx="3937234" cy="415181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162B465-C4C3-412B-8592-BFE4D5224CFB}"/>
                </a:ext>
              </a:extLst>
            </p:cNvPr>
            <p:cNvSpPr/>
            <p:nvPr/>
          </p:nvSpPr>
          <p:spPr>
            <a:xfrm>
              <a:off x="602826" y="549000"/>
              <a:ext cx="2880000" cy="28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D0EE8F4-9858-4B88-A63D-8B540D1582BF}"/>
                </a:ext>
              </a:extLst>
            </p:cNvPr>
            <p:cNvSpPr/>
            <p:nvPr/>
          </p:nvSpPr>
          <p:spPr>
            <a:xfrm>
              <a:off x="602827" y="663787"/>
              <a:ext cx="2540000" cy="2645779"/>
            </a:xfrm>
            <a:custGeom>
              <a:avLst/>
              <a:gdLst>
                <a:gd name="connsiteX0" fmla="*/ 873760 w 2540000"/>
                <a:gd name="connsiteY0" fmla="*/ 0 h 2587413"/>
                <a:gd name="connsiteX1" fmla="*/ 0 w 2540000"/>
                <a:gd name="connsiteY1" fmla="*/ 1232746 h 2587413"/>
                <a:gd name="connsiteX2" fmla="*/ 772160 w 2540000"/>
                <a:gd name="connsiteY2" fmla="*/ 2587413 h 2587413"/>
                <a:gd name="connsiteX3" fmla="*/ 2540000 w 2540000"/>
                <a:gd name="connsiteY3" fmla="*/ 2255520 h 2587413"/>
                <a:gd name="connsiteX0" fmla="*/ 873760 w 2540000"/>
                <a:gd name="connsiteY0" fmla="*/ 0 h 2645779"/>
                <a:gd name="connsiteX1" fmla="*/ 0 w 2540000"/>
                <a:gd name="connsiteY1" fmla="*/ 1232746 h 2645779"/>
                <a:gd name="connsiteX2" fmla="*/ 864573 w 2540000"/>
                <a:gd name="connsiteY2" fmla="*/ 2645779 h 2645779"/>
                <a:gd name="connsiteX3" fmla="*/ 2540000 w 2540000"/>
                <a:gd name="connsiteY3" fmla="*/ 2255520 h 264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00" h="2645779">
                  <a:moveTo>
                    <a:pt x="873760" y="0"/>
                  </a:moveTo>
                  <a:lnTo>
                    <a:pt x="0" y="1232746"/>
                  </a:lnTo>
                  <a:lnTo>
                    <a:pt x="864573" y="2645779"/>
                  </a:lnTo>
                  <a:cubicBezTo>
                    <a:pt x="1453853" y="2535148"/>
                    <a:pt x="1950720" y="2366151"/>
                    <a:pt x="2540000" y="22555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9879B41-29C4-4170-8D4C-1D9A79D264C2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>
              <a:off x="1476587" y="663787"/>
              <a:ext cx="2608326" cy="355801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EA50A9D-FDF3-4371-B713-10C0A1412A5D}"/>
                </a:ext>
              </a:extLst>
            </p:cNvPr>
            <p:cNvSpPr txBox="1"/>
            <p:nvPr/>
          </p:nvSpPr>
          <p:spPr>
            <a:xfrm>
              <a:off x="1204914" y="369446"/>
              <a:ext cx="3793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D1D295-B69C-43E3-B1A7-B49DB38BF8A9}"/>
                </a:ext>
              </a:extLst>
            </p:cNvPr>
            <p:cNvSpPr txBox="1"/>
            <p:nvPr/>
          </p:nvSpPr>
          <p:spPr>
            <a:xfrm>
              <a:off x="297600" y="1711867"/>
              <a:ext cx="3793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A574C69-7958-4046-9C57-D03B99DE2CDF}"/>
                </a:ext>
              </a:extLst>
            </p:cNvPr>
            <p:cNvSpPr txBox="1"/>
            <p:nvPr/>
          </p:nvSpPr>
          <p:spPr>
            <a:xfrm>
              <a:off x="1197946" y="3237277"/>
              <a:ext cx="3793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C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BFA9BF6-F3CD-4C6E-B932-300F35A35838}"/>
                </a:ext>
              </a:extLst>
            </p:cNvPr>
            <p:cNvSpPr txBox="1"/>
            <p:nvPr/>
          </p:nvSpPr>
          <p:spPr>
            <a:xfrm>
              <a:off x="3123174" y="2717349"/>
              <a:ext cx="3793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DCB9186-19A8-4AEB-AC18-883ACE7C110D}"/>
                </a:ext>
              </a:extLst>
            </p:cNvPr>
            <p:cNvSpPr txBox="1"/>
            <p:nvPr/>
          </p:nvSpPr>
          <p:spPr>
            <a:xfrm>
              <a:off x="3855528" y="4151925"/>
              <a:ext cx="3793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E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47FEEEE-3719-4936-B18A-5A42D3BD0B4D}"/>
                </a:ext>
              </a:extLst>
            </p:cNvPr>
            <p:cNvCxnSpPr>
              <a:cxnSpLocks/>
              <a:endCxn id="5" idx="2"/>
            </p:cNvCxnSpPr>
            <p:nvPr/>
          </p:nvCxnSpPr>
          <p:spPr>
            <a:xfrm flipH="1">
              <a:off x="1467400" y="663787"/>
              <a:ext cx="9188" cy="264577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9EC80C-2E1C-4783-97FC-2FEA1304ACA6}"/>
                </a:ext>
              </a:extLst>
            </p:cNvPr>
            <p:cNvCxnSpPr>
              <a:cxnSpLocks/>
              <a:stCxn id="5" idx="3"/>
              <a:endCxn id="5" idx="1"/>
            </p:cNvCxnSpPr>
            <p:nvPr/>
          </p:nvCxnSpPr>
          <p:spPr>
            <a:xfrm flipH="1" flipV="1">
              <a:off x="602827" y="1896533"/>
              <a:ext cx="2540000" cy="102277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CAAEAF0-4AE6-4748-A2D9-B38D7EE8193B}"/>
                    </a:ext>
                  </a:extLst>
                </p14:cNvPr>
                <p14:cNvContentPartPr/>
                <p14:nvPr/>
              </p14:nvContentPartPr>
              <p14:xfrm>
                <a:off x="953280" y="1250640"/>
                <a:ext cx="1318320" cy="1913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CAAEAF0-4AE6-4748-A2D9-B38D7EE8193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43920" y="1241280"/>
                  <a:ext cx="1337040" cy="19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A4EEDC2-D882-4908-B75B-EBC758AAC269}"/>
                    </a:ext>
                  </a:extLst>
                </p14:cNvPr>
                <p14:cNvContentPartPr/>
                <p14:nvPr/>
              </p14:nvContentPartPr>
              <p14:xfrm>
                <a:off x="3508920" y="3461400"/>
                <a:ext cx="109800" cy="91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A4EEDC2-D882-4908-B75B-EBC758AAC26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99560" y="3452040"/>
                  <a:ext cx="128520" cy="110520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AF0D6C8-7DC7-4B37-A373-B4D497AFBB34}"/>
                </a:ext>
              </a:extLst>
            </p:cNvPr>
            <p:cNvCxnSpPr>
              <a:cxnSpLocks/>
            </p:cNvCxnSpPr>
            <p:nvPr/>
          </p:nvCxnSpPr>
          <p:spPr>
            <a:xfrm>
              <a:off x="487253" y="2975015"/>
              <a:ext cx="3747581" cy="129508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D05E630A-5321-4767-A071-029575C8F765}"/>
              </a:ext>
            </a:extLst>
          </p:cNvPr>
          <p:cNvSpPr txBox="1"/>
          <p:nvPr/>
        </p:nvSpPr>
        <p:spPr>
          <a:xfrm>
            <a:off x="217490" y="3311735"/>
            <a:ext cx="201698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300" dirty="0"/>
              <a:t>I) CA = CE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2C937A9-467F-4892-A237-4589A2B1CCCA}"/>
              </a:ext>
            </a:extLst>
          </p:cNvPr>
          <p:cNvSpPr txBox="1"/>
          <p:nvPr/>
        </p:nvSpPr>
        <p:spPr>
          <a:xfrm>
            <a:off x="217490" y="4079565"/>
            <a:ext cx="361833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300" dirty="0"/>
              <a:t>II) BD is parallel to  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BCAF63F-2205-48B5-B626-F1C943C653E5}"/>
              </a:ext>
            </a:extLst>
          </p:cNvPr>
          <p:cNvSpPr txBox="1"/>
          <p:nvPr/>
        </p:nvSpPr>
        <p:spPr>
          <a:xfrm>
            <a:off x="217490" y="4847395"/>
            <a:ext cx="207401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300" dirty="0"/>
              <a:t>III) AD = DE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2451F32-1D5D-495F-A692-7892E9223CFA}"/>
              </a:ext>
            </a:extLst>
          </p:cNvPr>
          <p:cNvSpPr txBox="1"/>
          <p:nvPr/>
        </p:nvSpPr>
        <p:spPr>
          <a:xfrm>
            <a:off x="247973" y="5683901"/>
            <a:ext cx="207401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300" dirty="0"/>
              <a:t>IV) AC = BD</a:t>
            </a:r>
          </a:p>
        </p:txBody>
      </p:sp>
    </p:spTree>
    <p:extLst>
      <p:ext uri="{BB962C8B-B14F-4D97-AF65-F5344CB8AC3E}">
        <p14:creationId xmlns:p14="http://schemas.microsoft.com/office/powerpoint/2010/main" val="1456907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CAFBD-91CF-4333-B3E3-77173A1E880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0947" y="258232"/>
            <a:ext cx="5211007" cy="2720837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In the diagram, the ratio of </a:t>
            </a:r>
            <a:br>
              <a:rPr lang="en-CA" dirty="0"/>
            </a:br>
            <a:r>
              <a:rPr lang="en-CA" dirty="0" err="1"/>
              <a:t>arcBEC</a:t>
            </a:r>
            <a:r>
              <a:rPr lang="en-CA" dirty="0"/>
              <a:t> : </a:t>
            </a:r>
            <a:r>
              <a:rPr lang="en-CA" dirty="0" err="1"/>
              <a:t>arcCFD</a:t>
            </a:r>
            <a:r>
              <a:rPr lang="en-CA" dirty="0"/>
              <a:t> : </a:t>
            </a:r>
            <a:r>
              <a:rPr lang="en-CA" dirty="0" err="1"/>
              <a:t>arcDGA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are in the ratio of 2:3:4.</a:t>
            </a:r>
          </a:p>
          <a:p>
            <a:pPr marL="0" indent="0">
              <a:buNone/>
            </a:pPr>
            <a:r>
              <a:rPr lang="en-CA" dirty="0"/>
              <a:t>If Angle AID is 54 degrees, </a:t>
            </a:r>
            <a:br>
              <a:rPr lang="en-CA" dirty="0"/>
            </a:br>
            <a:r>
              <a:rPr lang="en-CA" dirty="0"/>
              <a:t>what is the ratio of </a:t>
            </a:r>
            <a:br>
              <a:rPr lang="en-CA" dirty="0"/>
            </a:br>
            <a:r>
              <a:rPr lang="en-CA" dirty="0" err="1"/>
              <a:t>arcaAHB</a:t>
            </a:r>
            <a:r>
              <a:rPr lang="en-CA" dirty="0"/>
              <a:t> : Circumference?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365ECD5-42C2-4E33-9BDC-D3D5E5DEB23B}"/>
              </a:ext>
            </a:extLst>
          </p:cNvPr>
          <p:cNvSpPr/>
          <p:nvPr/>
        </p:nvSpPr>
        <p:spPr>
          <a:xfrm>
            <a:off x="5465924" y="415680"/>
            <a:ext cx="2880000" cy="288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1A6AB6-BFEE-40A1-87D9-142B737C84A6}"/>
              </a:ext>
            </a:extLst>
          </p:cNvPr>
          <p:cNvSpPr txBox="1"/>
          <p:nvPr/>
        </p:nvSpPr>
        <p:spPr>
          <a:xfrm>
            <a:off x="5522579" y="2609737"/>
            <a:ext cx="379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0D619F-8142-4D23-BC65-16C883357153}"/>
              </a:ext>
            </a:extLst>
          </p:cNvPr>
          <p:cNvSpPr txBox="1"/>
          <p:nvPr/>
        </p:nvSpPr>
        <p:spPr>
          <a:xfrm>
            <a:off x="7694049" y="440990"/>
            <a:ext cx="379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E9614B-20BA-4A2D-BDB6-F64E2BF832BA}"/>
              </a:ext>
            </a:extLst>
          </p:cNvPr>
          <p:cNvSpPr txBox="1"/>
          <p:nvPr/>
        </p:nvSpPr>
        <p:spPr>
          <a:xfrm>
            <a:off x="8292254" y="1483841"/>
            <a:ext cx="379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76948E-D851-48F0-BF71-B40B86C02B86}"/>
              </a:ext>
            </a:extLst>
          </p:cNvPr>
          <p:cNvSpPr txBox="1"/>
          <p:nvPr/>
        </p:nvSpPr>
        <p:spPr>
          <a:xfrm>
            <a:off x="7424752" y="3086954"/>
            <a:ext cx="379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A5EB67-745F-4AFB-BC24-A8EE1DA6F7F5}"/>
              </a:ext>
            </a:extLst>
          </p:cNvPr>
          <p:cNvSpPr txBox="1"/>
          <p:nvPr/>
        </p:nvSpPr>
        <p:spPr>
          <a:xfrm>
            <a:off x="8033536" y="845364"/>
            <a:ext cx="379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8729654-5D70-4BDB-8915-932EF625F38E}"/>
              </a:ext>
            </a:extLst>
          </p:cNvPr>
          <p:cNvCxnSpPr>
            <a:cxnSpLocks/>
          </p:cNvCxnSpPr>
          <p:nvPr/>
        </p:nvCxnSpPr>
        <p:spPr>
          <a:xfrm flipH="1">
            <a:off x="7559400" y="731520"/>
            <a:ext cx="243840" cy="242485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31D9FDE-F137-4494-AA35-2EFF37D8F7E6}"/>
              </a:ext>
            </a:extLst>
          </p:cNvPr>
          <p:cNvCxnSpPr>
            <a:cxnSpLocks/>
          </p:cNvCxnSpPr>
          <p:nvPr/>
        </p:nvCxnSpPr>
        <p:spPr>
          <a:xfrm flipH="1">
            <a:off x="5791560" y="1673013"/>
            <a:ext cx="2554365" cy="11040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9FB4677-36F5-4A78-80C2-D2F3BF6047CC}"/>
              </a:ext>
            </a:extLst>
          </p:cNvPr>
          <p:cNvSpPr txBox="1"/>
          <p:nvPr/>
        </p:nvSpPr>
        <p:spPr>
          <a:xfrm>
            <a:off x="8101266" y="2387056"/>
            <a:ext cx="379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F8423A-207D-4E47-B00D-36BCB52256A0}"/>
              </a:ext>
            </a:extLst>
          </p:cNvPr>
          <p:cNvSpPr txBox="1"/>
          <p:nvPr/>
        </p:nvSpPr>
        <p:spPr>
          <a:xfrm>
            <a:off x="6326649" y="3178387"/>
            <a:ext cx="379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EAB37B-04D7-4CB7-96E8-5F971143C3F6}"/>
              </a:ext>
            </a:extLst>
          </p:cNvPr>
          <p:cNvSpPr txBox="1"/>
          <p:nvPr/>
        </p:nvSpPr>
        <p:spPr>
          <a:xfrm>
            <a:off x="5712232" y="423462"/>
            <a:ext cx="379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B3A320-A189-46F9-B462-A1C97CE2894F}"/>
              </a:ext>
            </a:extLst>
          </p:cNvPr>
          <p:cNvSpPr txBox="1"/>
          <p:nvPr/>
        </p:nvSpPr>
        <p:spPr>
          <a:xfrm>
            <a:off x="7397893" y="1654960"/>
            <a:ext cx="321378" cy="374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920082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043608" y="5301208"/>
            <a:ext cx="2352055" cy="4217"/>
          </a:xfrm>
          <a:prstGeom prst="line">
            <a:avLst/>
          </a:prstGeom>
          <a:ln w="254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2124075" y="3843338"/>
            <a:ext cx="4763" cy="2147887"/>
          </a:xfrm>
          <a:prstGeom prst="line">
            <a:avLst/>
          </a:prstGeom>
          <a:ln w="254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299836" y="4869160"/>
            <a:ext cx="1008112" cy="10058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2051720" y="3929608"/>
            <a:ext cx="1368152" cy="1371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2704895" y="4577597"/>
            <a:ext cx="45719" cy="457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1803892" y="5373216"/>
            <a:ext cx="45719" cy="457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220302" y="4607306"/>
            <a:ext cx="494662" cy="443602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7"/>
          </p:cNvCxnSpPr>
          <p:nvPr/>
        </p:nvCxnSpPr>
        <p:spPr>
          <a:xfrm flipV="1">
            <a:off x="1842916" y="5055303"/>
            <a:ext cx="373893" cy="324609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193562" y="5030089"/>
            <a:ext cx="45719" cy="457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2347912" y="4607339"/>
          <a:ext cx="147443" cy="265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" name="Equation" r:id="rId4" imgW="126720" imgH="228600" progId="Equation.DSMT4">
                  <p:embed/>
                </p:oleObj>
              </mc:Choice>
              <mc:Fallback>
                <p:oleObj name="Equation" r:id="rId4" imgW="126720" imgH="22860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912" y="4607339"/>
                        <a:ext cx="147443" cy="2653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1857375" y="4995945"/>
          <a:ext cx="172472" cy="282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Equation" r:id="rId6" imgW="139680" imgH="228600" progId="Equation.DSMT4">
                  <p:embed/>
                </p:oleObj>
              </mc:Choice>
              <mc:Fallback>
                <p:oleObj name="Equation" r:id="rId6" imgW="139680" imgH="22860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4995945"/>
                        <a:ext cx="172472" cy="2822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1662117" y="5377157"/>
          <a:ext cx="349644" cy="179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" name="Equation" r:id="rId8" imgW="495000" imgH="253800" progId="Equation.DSMT4">
                  <p:embed/>
                </p:oleObj>
              </mc:Choice>
              <mc:Fallback>
                <p:oleObj name="Equation" r:id="rId8" imgW="495000" imgH="25380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117" y="5377157"/>
                        <a:ext cx="349644" cy="1793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2548671" y="4391027"/>
          <a:ext cx="384409" cy="204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Equation" r:id="rId10" imgW="469800" imgH="253800" progId="Equation.DSMT4">
                  <p:embed/>
                </p:oleObj>
              </mc:Choice>
              <mc:Fallback>
                <p:oleObj name="Equation" r:id="rId10" imgW="469800" imgH="2538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8671" y="4391027"/>
                        <a:ext cx="384409" cy="2044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114550" cy="582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err="1"/>
              <a:t>i</a:t>
            </a:r>
            <a:r>
              <a:rPr lang="en-CA" dirty="0"/>
              <a:t>) Review</a:t>
            </a:r>
          </a:p>
        </p:txBody>
      </p:sp>
      <p:sp>
        <p:nvSpPr>
          <p:cNvPr id="1045" name="Content Placeholder 2"/>
          <p:cNvSpPr>
            <a:spLocks noGrp="1"/>
          </p:cNvSpPr>
          <p:nvPr>
            <p:ph sz="quarter" idx="1"/>
          </p:nvPr>
        </p:nvSpPr>
        <p:spPr>
          <a:xfrm>
            <a:off x="214313" y="857250"/>
            <a:ext cx="8286750" cy="3227388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CA" dirty="0"/>
              <a:t>A chord is a line with both endpoints on the circumference</a:t>
            </a:r>
          </a:p>
          <a:p>
            <a:pPr eaLnBrk="1" hangingPunct="1"/>
            <a:r>
              <a:rPr lang="en-CA" dirty="0"/>
              <a:t>Pythagorean Theorem:</a:t>
            </a:r>
          </a:p>
          <a:p>
            <a:pPr lvl="1" eaLnBrk="1" hangingPunct="1"/>
            <a:r>
              <a:rPr lang="en-CA" dirty="0"/>
              <a:t>Right Triangles</a:t>
            </a:r>
          </a:p>
          <a:p>
            <a:pPr eaLnBrk="1" hangingPunct="1">
              <a:buFont typeface="Wingdings" pitchFamily="2" charset="2"/>
              <a:buNone/>
            </a:pPr>
            <a:endParaRPr lang="en-CA" dirty="0"/>
          </a:p>
          <a:p>
            <a:pPr eaLnBrk="1" hangingPunct="1">
              <a:buFont typeface="Wingdings" pitchFamily="2" charset="2"/>
              <a:buNone/>
            </a:pPr>
            <a:endParaRPr lang="en-CA" dirty="0"/>
          </a:p>
          <a:p>
            <a:pPr eaLnBrk="1" hangingPunct="1">
              <a:buFont typeface="Wingdings" pitchFamily="2" charset="2"/>
              <a:buNone/>
            </a:pPr>
            <a:endParaRPr lang="en-CA" dirty="0"/>
          </a:p>
          <a:p>
            <a:pPr eaLnBrk="1" hangingPunct="1">
              <a:buFont typeface="Wingdings" pitchFamily="2" charset="2"/>
              <a:buNone/>
            </a:pPr>
            <a:endParaRPr lang="en-CA" sz="1200" dirty="0"/>
          </a:p>
          <a:p>
            <a:pPr eaLnBrk="1" hangingPunct="1">
              <a:buFont typeface="Wingdings" pitchFamily="2" charset="2"/>
              <a:buNone/>
            </a:pPr>
            <a:r>
              <a:rPr lang="en-CA" sz="2200" dirty="0"/>
              <a:t>Ex: Given each triangle, find the length of the missing side: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974262"/>
              </p:ext>
            </p:extLst>
          </p:nvPr>
        </p:nvGraphicFramePr>
        <p:xfrm>
          <a:off x="713943" y="2255909"/>
          <a:ext cx="2001837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" name="Equation" r:id="rId6" imgW="812447" imgH="215806" progId="Equation.DSMT4">
                  <p:embed/>
                </p:oleObj>
              </mc:Choice>
              <mc:Fallback>
                <p:oleObj name="Equation" r:id="rId6" imgW="812447" imgH="215806" progId="Equation.DSMT4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943" y="2255909"/>
                        <a:ext cx="2001837" cy="5318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Triangle 4"/>
          <p:cNvSpPr/>
          <p:nvPr/>
        </p:nvSpPr>
        <p:spPr>
          <a:xfrm>
            <a:off x="3164247" y="1747837"/>
            <a:ext cx="1071563" cy="1357313"/>
          </a:xfrm>
          <a:prstGeom prst="rtTriangle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282136"/>
              </p:ext>
            </p:extLst>
          </p:nvPr>
        </p:nvGraphicFramePr>
        <p:xfrm>
          <a:off x="3521435" y="3105150"/>
          <a:ext cx="3143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" name="Equation" r:id="rId8" imgW="139700" imgH="139700" progId="Equation.DSMT4">
                  <p:embed/>
                </p:oleObj>
              </mc:Choice>
              <mc:Fallback>
                <p:oleObj name="Equation" r:id="rId8" imgW="139700" imgH="139700" progId="Equation.DSMT4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1435" y="3105150"/>
                        <a:ext cx="31432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865477"/>
              </p:ext>
            </p:extLst>
          </p:nvPr>
        </p:nvGraphicFramePr>
        <p:xfrm>
          <a:off x="2864210" y="2343150"/>
          <a:ext cx="28575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" name="Equation" r:id="rId10" imgW="126890" imgH="190335" progId="Equation.DSMT4">
                  <p:embed/>
                </p:oleObj>
              </mc:Choice>
              <mc:Fallback>
                <p:oleObj name="Equation" r:id="rId10" imgW="126890" imgH="190335" progId="Equation.DSMT4">
                  <p:embed/>
                  <p:pic>
                    <p:nvPicPr>
                      <p:cNvPr id="10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4210" y="2343150"/>
                        <a:ext cx="285750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206230"/>
              </p:ext>
            </p:extLst>
          </p:nvPr>
        </p:nvGraphicFramePr>
        <p:xfrm>
          <a:off x="3678597" y="2176462"/>
          <a:ext cx="2857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" name="Equation" r:id="rId12" imgW="126835" imgH="139518" progId="Equation.DSMT4">
                  <p:embed/>
                </p:oleObj>
              </mc:Choice>
              <mc:Fallback>
                <p:oleObj name="Equation" r:id="rId12" imgW="126835" imgH="139518" progId="Equation.DSMT4">
                  <p:embed/>
                  <p:pic>
                    <p:nvPicPr>
                      <p:cNvPr id="10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8597" y="2176462"/>
                        <a:ext cx="2857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ction Button: Forward or Next 8">
            <a:hlinkClick r:id="" action="ppaction://noaction" highlightClick="1"/>
          </p:cNvPr>
          <p:cNvSpPr/>
          <p:nvPr/>
        </p:nvSpPr>
        <p:spPr>
          <a:xfrm>
            <a:off x="4423715" y="2141248"/>
            <a:ext cx="500063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6" name="Right Triangle 15"/>
          <p:cNvSpPr/>
          <p:nvPr/>
        </p:nvSpPr>
        <p:spPr>
          <a:xfrm>
            <a:off x="1000125" y="4286250"/>
            <a:ext cx="1071563" cy="1357313"/>
          </a:xfrm>
          <a:prstGeom prst="rtTriangle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1030" name="Object 3"/>
          <p:cNvGraphicFramePr>
            <a:graphicFrameLocks noChangeAspect="1"/>
          </p:cNvGraphicFramePr>
          <p:nvPr/>
        </p:nvGraphicFramePr>
        <p:xfrm>
          <a:off x="1371600" y="5611813"/>
          <a:ext cx="2857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" name="Equation" r:id="rId14" imgW="126780" imgH="164814" progId="Equation.DSMT4">
                  <p:embed/>
                </p:oleObj>
              </mc:Choice>
              <mc:Fallback>
                <p:oleObj name="Equation" r:id="rId14" imgW="126780" imgH="164814" progId="Equation.DSMT4">
                  <p:embed/>
                  <p:pic>
                    <p:nvPicPr>
                      <p:cNvPr id="103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611813"/>
                        <a:ext cx="2857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4"/>
          <p:cNvGraphicFramePr>
            <a:graphicFrameLocks noChangeAspect="1"/>
          </p:cNvGraphicFramePr>
          <p:nvPr/>
        </p:nvGraphicFramePr>
        <p:xfrm>
          <a:off x="700088" y="4897438"/>
          <a:ext cx="2857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" name="Equation" r:id="rId16" imgW="126725" imgH="177415" progId="Equation.DSMT4">
                  <p:embed/>
                </p:oleObj>
              </mc:Choice>
              <mc:Fallback>
                <p:oleObj name="Equation" r:id="rId16" imgW="126725" imgH="177415" progId="Equation.DSMT4">
                  <p:embed/>
                  <p:pic>
                    <p:nvPicPr>
                      <p:cNvPr id="103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4897438"/>
                        <a:ext cx="285750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5"/>
          <p:cNvGraphicFramePr>
            <a:graphicFrameLocks noChangeAspect="1"/>
          </p:cNvGraphicFramePr>
          <p:nvPr/>
        </p:nvGraphicFramePr>
        <p:xfrm>
          <a:off x="1514475" y="4714875"/>
          <a:ext cx="2857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" name="Equation" r:id="rId18" imgW="126835" imgH="139518" progId="Equation.DSMT4">
                  <p:embed/>
                </p:oleObj>
              </mc:Choice>
              <mc:Fallback>
                <p:oleObj name="Equation" r:id="rId18" imgW="126835" imgH="139518" progId="Equation.DSMT4">
                  <p:embed/>
                  <p:pic>
                    <p:nvPicPr>
                      <p:cNvPr id="103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75" y="4714875"/>
                        <a:ext cx="2857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6"/>
          <p:cNvGraphicFramePr>
            <a:graphicFrameLocks noChangeAspect="1"/>
          </p:cNvGraphicFramePr>
          <p:nvPr/>
        </p:nvGraphicFramePr>
        <p:xfrm>
          <a:off x="2357438" y="4214813"/>
          <a:ext cx="165893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" name="Equation" r:id="rId19" imgW="799753" imgH="215806" progId="Equation.DSMT4">
                  <p:embed/>
                </p:oleObj>
              </mc:Choice>
              <mc:Fallback>
                <p:oleObj name="Equation" r:id="rId19" imgW="799753" imgH="215806" progId="Equation.DSMT4">
                  <p:embed/>
                  <p:pic>
                    <p:nvPicPr>
                      <p:cNvPr id="103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8" y="4214813"/>
                        <a:ext cx="1658937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7"/>
          <p:cNvGraphicFramePr>
            <a:graphicFrameLocks noChangeAspect="1"/>
          </p:cNvGraphicFramePr>
          <p:nvPr/>
        </p:nvGraphicFramePr>
        <p:xfrm>
          <a:off x="2414588" y="4733925"/>
          <a:ext cx="16573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" name="Equation" r:id="rId21" imgW="799753" imgH="215806" progId="Equation.DSMT4">
                  <p:embed/>
                </p:oleObj>
              </mc:Choice>
              <mc:Fallback>
                <p:oleObj name="Equation" r:id="rId21" imgW="799753" imgH="215806" progId="Equation.DSMT4">
                  <p:embed/>
                  <p:pic>
                    <p:nvPicPr>
                      <p:cNvPr id="103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4588" y="4733925"/>
                        <a:ext cx="165735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8"/>
          <p:cNvGraphicFramePr>
            <a:graphicFrameLocks noChangeAspect="1"/>
          </p:cNvGraphicFramePr>
          <p:nvPr/>
        </p:nvGraphicFramePr>
        <p:xfrm>
          <a:off x="3025775" y="5214938"/>
          <a:ext cx="105410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" name="Equation" r:id="rId23" imgW="507780" imgH="215806" progId="Equation.DSMT4">
                  <p:embed/>
                </p:oleObj>
              </mc:Choice>
              <mc:Fallback>
                <p:oleObj name="Equation" r:id="rId23" imgW="507780" imgH="215806" progId="Equation.DSMT4">
                  <p:embed/>
                  <p:pic>
                    <p:nvPicPr>
                      <p:cNvPr id="103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5775" y="5214938"/>
                        <a:ext cx="1054100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ight Triangle 22"/>
          <p:cNvSpPr/>
          <p:nvPr/>
        </p:nvSpPr>
        <p:spPr>
          <a:xfrm rot="10800000">
            <a:off x="4714875" y="4532313"/>
            <a:ext cx="1071563" cy="1357312"/>
          </a:xfrm>
          <a:prstGeom prst="rtTriangle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1036" name="Object 3"/>
          <p:cNvGraphicFramePr>
            <a:graphicFrameLocks noChangeAspect="1"/>
          </p:cNvGraphicFramePr>
          <p:nvPr/>
        </p:nvGraphicFramePr>
        <p:xfrm>
          <a:off x="5800725" y="4887913"/>
          <a:ext cx="28575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" name="Equation" r:id="rId25" imgW="126835" imgH="139518" progId="Equation.DSMT4">
                  <p:embed/>
                </p:oleObj>
              </mc:Choice>
              <mc:Fallback>
                <p:oleObj name="Equation" r:id="rId25" imgW="126835" imgH="139518" progId="Equation.DSMT4">
                  <p:embed/>
                  <p:pic>
                    <p:nvPicPr>
                      <p:cNvPr id="103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0725" y="4887913"/>
                        <a:ext cx="285750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" name="Object 4"/>
          <p:cNvGraphicFramePr>
            <a:graphicFrameLocks noChangeAspect="1"/>
          </p:cNvGraphicFramePr>
          <p:nvPr/>
        </p:nvGraphicFramePr>
        <p:xfrm>
          <a:off x="5086350" y="4143375"/>
          <a:ext cx="4286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" name="Equation" r:id="rId27" imgW="190335" imgH="177646" progId="Equation.DSMT4">
                  <p:embed/>
                </p:oleObj>
              </mc:Choice>
              <mc:Fallback>
                <p:oleObj name="Equation" r:id="rId27" imgW="190335" imgH="177646" progId="Equation.DSMT4">
                  <p:embed/>
                  <p:pic>
                    <p:nvPicPr>
                      <p:cNvPr id="103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6350" y="4143375"/>
                        <a:ext cx="42862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8" name="Object 5"/>
          <p:cNvGraphicFramePr>
            <a:graphicFrameLocks noChangeAspect="1"/>
          </p:cNvGraphicFramePr>
          <p:nvPr/>
        </p:nvGraphicFramePr>
        <p:xfrm>
          <a:off x="4872038" y="5184775"/>
          <a:ext cx="42862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" name="Equation" r:id="rId29" imgW="190335" imgH="164957" progId="Equation.DSMT4">
                  <p:embed/>
                </p:oleObj>
              </mc:Choice>
              <mc:Fallback>
                <p:oleObj name="Equation" r:id="rId29" imgW="190335" imgH="164957" progId="Equation.DSMT4">
                  <p:embed/>
                  <p:pic>
                    <p:nvPicPr>
                      <p:cNvPr id="103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038" y="5184775"/>
                        <a:ext cx="428625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" name="Object 6"/>
          <p:cNvGraphicFramePr>
            <a:graphicFrameLocks noChangeAspect="1"/>
          </p:cNvGraphicFramePr>
          <p:nvPr/>
        </p:nvGraphicFramePr>
        <p:xfrm>
          <a:off x="6272213" y="4286250"/>
          <a:ext cx="19748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" name="Equation" r:id="rId31" imgW="952087" imgH="215806" progId="Equation.DSMT4">
                  <p:embed/>
                </p:oleObj>
              </mc:Choice>
              <mc:Fallback>
                <p:oleObj name="Equation" r:id="rId31" imgW="952087" imgH="215806" progId="Equation.DSMT4">
                  <p:embed/>
                  <p:pic>
                    <p:nvPicPr>
                      <p:cNvPr id="103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2213" y="4286250"/>
                        <a:ext cx="197485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0" name="Object 7"/>
          <p:cNvGraphicFramePr>
            <a:graphicFrameLocks noChangeAspect="1"/>
          </p:cNvGraphicFramePr>
          <p:nvPr/>
        </p:nvGraphicFramePr>
        <p:xfrm>
          <a:off x="6261100" y="4746625"/>
          <a:ext cx="20256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" name="Equation" r:id="rId33" imgW="977476" imgH="215806" progId="Equation.DSMT4">
                  <p:embed/>
                </p:oleObj>
              </mc:Choice>
              <mc:Fallback>
                <p:oleObj name="Equation" r:id="rId33" imgW="977476" imgH="215806" progId="Equation.DSMT4">
                  <p:embed/>
                  <p:pic>
                    <p:nvPicPr>
                      <p:cNvPr id="104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1100" y="4746625"/>
                        <a:ext cx="202565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1" name="Object 8"/>
          <p:cNvGraphicFramePr>
            <a:graphicFrameLocks noChangeAspect="1"/>
          </p:cNvGraphicFramePr>
          <p:nvPr/>
        </p:nvGraphicFramePr>
        <p:xfrm>
          <a:off x="7072313" y="5307013"/>
          <a:ext cx="110648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" name="Equation" r:id="rId35" imgW="532937" imgH="215713" progId="Equation.DSMT4">
                  <p:embed/>
                </p:oleObj>
              </mc:Choice>
              <mc:Fallback>
                <p:oleObj name="Equation" r:id="rId35" imgW="532937" imgH="215713" progId="Equation.DSMT4">
                  <p:embed/>
                  <p:pic>
                    <p:nvPicPr>
                      <p:cNvPr id="104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13" y="5307013"/>
                        <a:ext cx="1106487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2" name="Object 8"/>
          <p:cNvGraphicFramePr>
            <a:graphicFrameLocks noChangeAspect="1"/>
          </p:cNvGraphicFramePr>
          <p:nvPr/>
        </p:nvGraphicFramePr>
        <p:xfrm>
          <a:off x="2497138" y="5773738"/>
          <a:ext cx="1503362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" name="Equation" r:id="rId37" imgW="723272" imgH="177646" progId="Equation.DSMT4">
                  <p:embed/>
                </p:oleObj>
              </mc:Choice>
              <mc:Fallback>
                <p:oleObj name="Equation" r:id="rId37" imgW="723272" imgH="177646" progId="Equation.DSMT4">
                  <p:embed/>
                  <p:pic>
                    <p:nvPicPr>
                      <p:cNvPr id="104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138" y="5773738"/>
                        <a:ext cx="1503362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" name="Object 8"/>
          <p:cNvGraphicFramePr>
            <a:graphicFrameLocks noChangeAspect="1"/>
          </p:cNvGraphicFramePr>
          <p:nvPr/>
        </p:nvGraphicFramePr>
        <p:xfrm>
          <a:off x="6773863" y="5857875"/>
          <a:ext cx="137001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" name="Equation" r:id="rId39" imgW="660113" imgH="177723" progId="Equation.DSMT4">
                  <p:embed/>
                </p:oleObj>
              </mc:Choice>
              <mc:Fallback>
                <p:oleObj name="Equation" r:id="rId39" imgW="660113" imgH="177723" progId="Equation.DSMT4">
                  <p:embed/>
                  <p:pic>
                    <p:nvPicPr>
                      <p:cNvPr id="104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3863" y="5857875"/>
                        <a:ext cx="1370012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Screen Recording 3">
            <a:hlinkClick r:id="" action="ppaction://media"/>
            <a:extLst>
              <a:ext uri="{FF2B5EF4-FFF2-40B4-BE49-F238E27FC236}">
                <a16:creationId xmlns:a16="http://schemas.microsoft.com/office/drawing/2014/main" id="{12AF16E3-DB4C-41CF-8A64-E7507DA0EFB1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4235810" y="621507"/>
            <a:ext cx="4450990" cy="291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9390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6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Content Placeholder 2"/>
          <p:cNvSpPr>
            <a:spLocks noGrp="1"/>
          </p:cNvSpPr>
          <p:nvPr>
            <p:ph sz="quarter" idx="1"/>
          </p:nvPr>
        </p:nvSpPr>
        <p:spPr>
          <a:xfrm>
            <a:off x="138544" y="357188"/>
            <a:ext cx="8666019" cy="1751231"/>
          </a:xfrm>
        </p:spPr>
        <p:txBody>
          <a:bodyPr/>
          <a:lstStyle/>
          <a:p>
            <a:pPr eaLnBrk="1" hangingPunct="1"/>
            <a:r>
              <a:rPr lang="en-CA" dirty="0"/>
              <a:t>Pythagorean Triples</a:t>
            </a:r>
          </a:p>
          <a:p>
            <a:pPr lvl="1" eaLnBrk="1" hangingPunct="1"/>
            <a:r>
              <a:rPr lang="en-CA" dirty="0"/>
              <a:t>A group of 3 integers that satisfy the Pythagorean formula</a:t>
            </a:r>
          </a:p>
          <a:p>
            <a:pPr lvl="1" eaLnBrk="1" hangingPunct="1"/>
            <a:r>
              <a:rPr lang="en-CA" dirty="0" err="1"/>
              <a:t>Ie</a:t>
            </a:r>
            <a:r>
              <a:rPr lang="en-CA" dirty="0"/>
              <a:t>: (3 ,4, 5)   (5, 12, 13) ….</a:t>
            </a:r>
          </a:p>
          <a:p>
            <a:pPr lvl="1" eaLnBrk="1" hangingPunct="1"/>
            <a:r>
              <a:rPr lang="en-CA" dirty="0"/>
              <a:t>Multiples of Pythagorean Triples are also P.T.</a:t>
            </a:r>
          </a:p>
          <a:p>
            <a:pPr eaLnBrk="1" hangingPunct="1"/>
            <a:endParaRPr lang="en-CA" dirty="0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512681"/>
              </p:ext>
            </p:extLst>
          </p:nvPr>
        </p:nvGraphicFramePr>
        <p:xfrm>
          <a:off x="301409" y="3232866"/>
          <a:ext cx="165893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" name="Equation" r:id="rId4" imgW="799753" imgH="215806" progId="Equation.DSMT4">
                  <p:embed/>
                </p:oleObj>
              </mc:Choice>
              <mc:Fallback>
                <p:oleObj name="Equation" r:id="rId4" imgW="799753" imgH="215806" progId="Equation.DSMT4">
                  <p:embed/>
                  <p:pic>
                    <p:nvPicPr>
                      <p:cNvPr id="20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409" y="3232866"/>
                        <a:ext cx="1658937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177456"/>
              </p:ext>
            </p:extLst>
          </p:nvPr>
        </p:nvGraphicFramePr>
        <p:xfrm>
          <a:off x="444284" y="3732929"/>
          <a:ext cx="15525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" name="Equation" r:id="rId6" imgW="748975" imgH="177723" progId="Equation.DSMT4">
                  <p:embed/>
                </p:oleObj>
              </mc:Choice>
              <mc:Fallback>
                <p:oleObj name="Equation" r:id="rId6" imgW="748975" imgH="177723" progId="Equation.DSMT4">
                  <p:embed/>
                  <p:pic>
                    <p:nvPicPr>
                      <p:cNvPr id="20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284" y="3732929"/>
                        <a:ext cx="1552575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267246"/>
              </p:ext>
            </p:extLst>
          </p:nvPr>
        </p:nvGraphicFramePr>
        <p:xfrm>
          <a:off x="896433" y="4085642"/>
          <a:ext cx="1106488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" name="Equation" r:id="rId8" imgW="532937" imgH="177646" progId="Equation.DSMT4">
                  <p:embed/>
                </p:oleObj>
              </mc:Choice>
              <mc:Fallback>
                <p:oleObj name="Equation" r:id="rId8" imgW="532937" imgH="177646" progId="Equation.DSMT4">
                  <p:embed/>
                  <p:pic>
                    <p:nvPicPr>
                      <p:cNvPr id="20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433" y="4085642"/>
                        <a:ext cx="1106488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BB8B85AD-19FF-4642-9488-42FE425FE411}"/>
              </a:ext>
            </a:extLst>
          </p:cNvPr>
          <p:cNvGrpSpPr/>
          <p:nvPr/>
        </p:nvGrpSpPr>
        <p:grpSpPr>
          <a:xfrm>
            <a:off x="323261" y="5125383"/>
            <a:ext cx="944055" cy="1319212"/>
            <a:chOff x="385764" y="4830109"/>
            <a:chExt cx="1371600" cy="1747837"/>
          </a:xfrm>
        </p:grpSpPr>
        <p:sp>
          <p:nvSpPr>
            <p:cNvPr id="9" name="Right Triangle 8"/>
            <p:cNvSpPr/>
            <p:nvPr/>
          </p:nvSpPr>
          <p:spPr>
            <a:xfrm>
              <a:off x="685801" y="4830109"/>
              <a:ext cx="1071563" cy="1357312"/>
            </a:xfrm>
            <a:prstGeom prst="rtTriangle">
              <a:avLst/>
            </a:prstGeom>
            <a:solidFill>
              <a:schemeClr val="accent1">
                <a:alpha val="5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graphicFrame>
          <p:nvGraphicFramePr>
            <p:cNvPr id="205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3426530"/>
                </p:ext>
              </p:extLst>
            </p:nvPr>
          </p:nvGraphicFramePr>
          <p:xfrm>
            <a:off x="1071564" y="6141384"/>
            <a:ext cx="257175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3" name="Equation" r:id="rId10" imgW="114102" imgH="177492" progId="Equation.DSMT4">
                    <p:embed/>
                  </p:oleObj>
                </mc:Choice>
                <mc:Fallback>
                  <p:oleObj name="Equation" r:id="rId10" imgW="114102" imgH="177492" progId="Equation.DSMT4">
                    <p:embed/>
                    <p:pic>
                      <p:nvPicPr>
                        <p:cNvPr id="2053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1564" y="6141384"/>
                          <a:ext cx="257175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3384296"/>
                </p:ext>
              </p:extLst>
            </p:nvPr>
          </p:nvGraphicFramePr>
          <p:xfrm>
            <a:off x="385764" y="5457171"/>
            <a:ext cx="285750" cy="404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4" name="Equation" r:id="rId12" imgW="126780" imgH="164814" progId="Equation.DSMT4">
                    <p:embed/>
                  </p:oleObj>
                </mc:Choice>
                <mc:Fallback>
                  <p:oleObj name="Equation" r:id="rId12" imgW="126780" imgH="164814" progId="Equation.DSMT4">
                    <p:embed/>
                    <p:pic>
                      <p:nvPicPr>
                        <p:cNvPr id="2054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764" y="5457171"/>
                          <a:ext cx="285750" cy="404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0770237"/>
                </p:ext>
              </p:extLst>
            </p:nvPr>
          </p:nvGraphicFramePr>
          <p:xfrm>
            <a:off x="1200151" y="5212696"/>
            <a:ext cx="285750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5" name="Equation" r:id="rId14" imgW="126725" imgH="177415" progId="Equation.DSMT4">
                    <p:embed/>
                  </p:oleObj>
                </mc:Choice>
                <mc:Fallback>
                  <p:oleObj name="Equation" r:id="rId14" imgW="126725" imgH="177415" progId="Equation.DSMT4">
                    <p:embed/>
                    <p:pic>
                      <p:nvPicPr>
                        <p:cNvPr id="2055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151" y="5212696"/>
                          <a:ext cx="285750" cy="434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DFFFE2D-33CD-485E-9894-B5AD6E3D1D95}"/>
              </a:ext>
            </a:extLst>
          </p:cNvPr>
          <p:cNvGrpSpPr/>
          <p:nvPr/>
        </p:nvGrpSpPr>
        <p:grpSpPr>
          <a:xfrm>
            <a:off x="1943653" y="5118200"/>
            <a:ext cx="1619212" cy="1476518"/>
            <a:chOff x="4160101" y="5208281"/>
            <a:chExt cx="1619212" cy="1476518"/>
          </a:xfrm>
        </p:grpSpPr>
        <p:sp>
          <p:nvSpPr>
            <p:cNvPr id="17" name="Right Triangle 16"/>
            <p:cNvSpPr/>
            <p:nvPr/>
          </p:nvSpPr>
          <p:spPr>
            <a:xfrm rot="16200000">
              <a:off x="4302977" y="5065405"/>
              <a:ext cx="1071562" cy="1357313"/>
            </a:xfrm>
            <a:prstGeom prst="rtTriangle">
              <a:avLst/>
            </a:prstGeom>
            <a:solidFill>
              <a:schemeClr val="accent1">
                <a:alpha val="5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graphicFrame>
          <p:nvGraphicFramePr>
            <p:cNvPr id="205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5377826"/>
                </p:ext>
              </p:extLst>
            </p:nvPr>
          </p:nvGraphicFramePr>
          <p:xfrm>
            <a:off x="4729202" y="6248237"/>
            <a:ext cx="257175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6" name="Equation" r:id="rId16" imgW="114102" imgH="177492" progId="Equation.DSMT4">
                    <p:embed/>
                  </p:oleObj>
                </mc:Choice>
                <mc:Fallback>
                  <p:oleObj name="Equation" r:id="rId16" imgW="114102" imgH="177492" progId="Equation.DSMT4">
                    <p:embed/>
                    <p:pic>
                      <p:nvPicPr>
                        <p:cNvPr id="2059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9202" y="6248237"/>
                          <a:ext cx="257175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0667918"/>
                </p:ext>
              </p:extLst>
            </p:nvPr>
          </p:nvGraphicFramePr>
          <p:xfrm>
            <a:off x="4403798" y="5395864"/>
            <a:ext cx="428625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7" name="Equation" r:id="rId18" imgW="190335" imgH="177646" progId="Equation.DSMT4">
                    <p:embed/>
                  </p:oleObj>
                </mc:Choice>
                <mc:Fallback>
                  <p:oleObj name="Equation" r:id="rId18" imgW="190335" imgH="177646" progId="Equation.DSMT4">
                    <p:embed/>
                    <p:pic>
                      <p:nvPicPr>
                        <p:cNvPr id="206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3798" y="5395864"/>
                          <a:ext cx="428625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1254664"/>
                </p:ext>
              </p:extLst>
            </p:nvPr>
          </p:nvGraphicFramePr>
          <p:xfrm>
            <a:off x="5493563" y="5631762"/>
            <a:ext cx="285750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8" name="Equation" r:id="rId20" imgW="126725" imgH="177415" progId="Equation.DSMT4">
                    <p:embed/>
                  </p:oleObj>
                </mc:Choice>
                <mc:Fallback>
                  <p:oleObj name="Equation" r:id="rId20" imgW="126725" imgH="177415" progId="Equation.DSMT4">
                    <p:embed/>
                    <p:pic>
                      <p:nvPicPr>
                        <p:cNvPr id="2061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93563" y="5631762"/>
                          <a:ext cx="285750" cy="434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Object 6">
            <a:extLst>
              <a:ext uri="{FF2B5EF4-FFF2-40B4-BE49-F238E27FC236}">
                <a16:creationId xmlns:a16="http://schemas.microsoft.com/office/drawing/2014/main" id="{76C97B54-85D4-4EBF-8EEA-D242B586AE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186033"/>
              </p:ext>
            </p:extLst>
          </p:nvPr>
        </p:nvGraphicFramePr>
        <p:xfrm>
          <a:off x="611982" y="1928813"/>
          <a:ext cx="147320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" name="Equation" r:id="rId22" imgW="711000" imgH="253800" progId="Equation.DSMT4">
                  <p:embed/>
                </p:oleObj>
              </mc:Choice>
              <mc:Fallback>
                <p:oleObj name="Equation" r:id="rId22" imgW="711000" imgH="253800" progId="Equation.DSMT4">
                  <p:embed/>
                  <p:pic>
                    <p:nvPicPr>
                      <p:cNvPr id="24" name="Object 6">
                        <a:extLst>
                          <a:ext uri="{FF2B5EF4-FFF2-40B4-BE49-F238E27FC236}">
                            <a16:creationId xmlns:a16="http://schemas.microsoft.com/office/drawing/2014/main" id="{76C97B54-85D4-4EBF-8EEA-D242B586AE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982" y="1928813"/>
                        <a:ext cx="1473200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6">
            <a:extLst>
              <a:ext uri="{FF2B5EF4-FFF2-40B4-BE49-F238E27FC236}">
                <a16:creationId xmlns:a16="http://schemas.microsoft.com/office/drawing/2014/main" id="{4E8BDCC5-CBD2-4A52-B882-6CC6338039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903761"/>
              </p:ext>
            </p:extLst>
          </p:nvPr>
        </p:nvGraphicFramePr>
        <p:xfrm>
          <a:off x="2041310" y="1920949"/>
          <a:ext cx="1316037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" name="Equation" r:id="rId24" imgW="634680" imgH="253800" progId="Equation.DSMT4">
                  <p:embed/>
                </p:oleObj>
              </mc:Choice>
              <mc:Fallback>
                <p:oleObj name="Equation" r:id="rId24" imgW="634680" imgH="253800" progId="Equation.DSMT4">
                  <p:embed/>
                  <p:pic>
                    <p:nvPicPr>
                      <p:cNvPr id="25" name="Object 6">
                        <a:extLst>
                          <a:ext uri="{FF2B5EF4-FFF2-40B4-BE49-F238E27FC236}">
                            <a16:creationId xmlns:a16="http://schemas.microsoft.com/office/drawing/2014/main" id="{4E8BDCC5-CBD2-4A52-B882-6CC6338039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310" y="1920949"/>
                        <a:ext cx="1316037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">
            <a:extLst>
              <a:ext uri="{FF2B5EF4-FFF2-40B4-BE49-F238E27FC236}">
                <a16:creationId xmlns:a16="http://schemas.microsoft.com/office/drawing/2014/main" id="{B7CD0C73-CBA7-44F5-94F2-73866388B1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128209"/>
              </p:ext>
            </p:extLst>
          </p:nvPr>
        </p:nvGraphicFramePr>
        <p:xfrm>
          <a:off x="3334002" y="1903413"/>
          <a:ext cx="1474788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1" name="Equation" r:id="rId26" imgW="711000" imgH="253800" progId="Equation.DSMT4">
                  <p:embed/>
                </p:oleObj>
              </mc:Choice>
              <mc:Fallback>
                <p:oleObj name="Equation" r:id="rId26" imgW="711000" imgH="253800" progId="Equation.DSMT4">
                  <p:embed/>
                  <p:pic>
                    <p:nvPicPr>
                      <p:cNvPr id="26" name="Object 6">
                        <a:extLst>
                          <a:ext uri="{FF2B5EF4-FFF2-40B4-BE49-F238E27FC236}">
                            <a16:creationId xmlns:a16="http://schemas.microsoft.com/office/drawing/2014/main" id="{B7CD0C73-CBA7-44F5-94F2-73866388B1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4002" y="1903413"/>
                        <a:ext cx="1474788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>
            <a:extLst>
              <a:ext uri="{FF2B5EF4-FFF2-40B4-BE49-F238E27FC236}">
                <a16:creationId xmlns:a16="http://schemas.microsoft.com/office/drawing/2014/main" id="{D5EF4D91-DF98-4510-9CAE-C276AF15BE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367458"/>
              </p:ext>
            </p:extLst>
          </p:nvPr>
        </p:nvGraphicFramePr>
        <p:xfrm>
          <a:off x="4722088" y="1913658"/>
          <a:ext cx="16859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2" name="Equation" r:id="rId28" imgW="812520" imgH="253800" progId="Equation.DSMT4">
                  <p:embed/>
                </p:oleObj>
              </mc:Choice>
              <mc:Fallback>
                <p:oleObj name="Equation" r:id="rId28" imgW="812520" imgH="253800" progId="Equation.DSMT4">
                  <p:embed/>
                  <p:pic>
                    <p:nvPicPr>
                      <p:cNvPr id="27" name="Object 6">
                        <a:extLst>
                          <a:ext uri="{FF2B5EF4-FFF2-40B4-BE49-F238E27FC236}">
                            <a16:creationId xmlns:a16="http://schemas.microsoft.com/office/drawing/2014/main" id="{D5EF4D91-DF98-4510-9CAE-C276AF15BE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2088" y="1913658"/>
                        <a:ext cx="1685925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B9A62A8-1FA3-4863-94CE-96792564EA0B}"/>
              </a:ext>
            </a:extLst>
          </p:cNvPr>
          <p:cNvSpPr txBox="1">
            <a:spLocks/>
          </p:cNvSpPr>
          <p:nvPr/>
        </p:nvSpPr>
        <p:spPr>
          <a:xfrm>
            <a:off x="70788" y="2346030"/>
            <a:ext cx="8666019" cy="175123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Base </a:t>
            </a:r>
            <a:r>
              <a:rPr lang="en-CA" dirty="0" err="1"/>
              <a:t>Pyth</a:t>
            </a:r>
            <a:r>
              <a:rPr lang="en-CA" dirty="0"/>
              <a:t>. Triples can be generated with the hypotenuse and one side as consecutive numbers</a:t>
            </a:r>
          </a:p>
          <a:p>
            <a:endParaRPr lang="en-CA" dirty="0"/>
          </a:p>
        </p:txBody>
      </p:sp>
      <p:graphicFrame>
        <p:nvGraphicFramePr>
          <p:cNvPr id="32" name="Object 6">
            <a:extLst>
              <a:ext uri="{FF2B5EF4-FFF2-40B4-BE49-F238E27FC236}">
                <a16:creationId xmlns:a16="http://schemas.microsoft.com/office/drawing/2014/main" id="{54D0BA63-9EA4-416F-BC39-B39280EFE6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811173"/>
              </p:ext>
            </p:extLst>
          </p:nvPr>
        </p:nvGraphicFramePr>
        <p:xfrm>
          <a:off x="2518929" y="3060700"/>
          <a:ext cx="2370138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" name="Equation" r:id="rId30" imgW="1143000" imgH="291960" progId="Equation.DSMT4">
                  <p:embed/>
                </p:oleObj>
              </mc:Choice>
              <mc:Fallback>
                <p:oleObj name="Equation" r:id="rId30" imgW="1143000" imgH="291960" progId="Equation.DSMT4">
                  <p:embed/>
                  <p:pic>
                    <p:nvPicPr>
                      <p:cNvPr id="32" name="Object 6">
                        <a:extLst>
                          <a:ext uri="{FF2B5EF4-FFF2-40B4-BE49-F238E27FC236}">
                            <a16:creationId xmlns:a16="http://schemas.microsoft.com/office/drawing/2014/main" id="{54D0BA63-9EA4-416F-BC39-B39280EFE6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8929" y="3060700"/>
                        <a:ext cx="2370138" cy="604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6">
            <a:extLst>
              <a:ext uri="{FF2B5EF4-FFF2-40B4-BE49-F238E27FC236}">
                <a16:creationId xmlns:a16="http://schemas.microsoft.com/office/drawing/2014/main" id="{01E25DE7-6A68-415A-90DF-F99F952236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401698"/>
              </p:ext>
            </p:extLst>
          </p:nvPr>
        </p:nvGraphicFramePr>
        <p:xfrm>
          <a:off x="3194912" y="3535794"/>
          <a:ext cx="2370138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" name="Equation" r:id="rId32" imgW="1143000" imgH="291960" progId="Equation.DSMT4">
                  <p:embed/>
                </p:oleObj>
              </mc:Choice>
              <mc:Fallback>
                <p:oleObj name="Equation" r:id="rId32" imgW="1143000" imgH="291960" progId="Equation.DSMT4">
                  <p:embed/>
                  <p:pic>
                    <p:nvPicPr>
                      <p:cNvPr id="33" name="Object 6">
                        <a:extLst>
                          <a:ext uri="{FF2B5EF4-FFF2-40B4-BE49-F238E27FC236}">
                            <a16:creationId xmlns:a16="http://schemas.microsoft.com/office/drawing/2014/main" id="{01E25DE7-6A68-415A-90DF-F99F952236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912" y="3535794"/>
                        <a:ext cx="2370138" cy="604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6">
            <a:extLst>
              <a:ext uri="{FF2B5EF4-FFF2-40B4-BE49-F238E27FC236}">
                <a16:creationId xmlns:a16="http://schemas.microsoft.com/office/drawing/2014/main" id="{F0B3A60B-7D7B-4044-9454-22525CC94D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445842"/>
              </p:ext>
            </p:extLst>
          </p:nvPr>
        </p:nvGraphicFramePr>
        <p:xfrm>
          <a:off x="3201267" y="4037013"/>
          <a:ext cx="35020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" name="Equation" r:id="rId34" imgW="1688760" imgH="266400" progId="Equation.DSMT4">
                  <p:embed/>
                </p:oleObj>
              </mc:Choice>
              <mc:Fallback>
                <p:oleObj name="Equation" r:id="rId34" imgW="1688760" imgH="266400" progId="Equation.DSMT4">
                  <p:embed/>
                  <p:pic>
                    <p:nvPicPr>
                      <p:cNvPr id="34" name="Object 6">
                        <a:extLst>
                          <a:ext uri="{FF2B5EF4-FFF2-40B4-BE49-F238E27FC236}">
                            <a16:creationId xmlns:a16="http://schemas.microsoft.com/office/drawing/2014/main" id="{F0B3A60B-7D7B-4044-9454-22525CC94D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1267" y="4037013"/>
                        <a:ext cx="3502025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6">
            <a:extLst>
              <a:ext uri="{FF2B5EF4-FFF2-40B4-BE49-F238E27FC236}">
                <a16:creationId xmlns:a16="http://schemas.microsoft.com/office/drawing/2014/main" id="{2C17EAC5-1E31-459C-85BC-C5EAA03C77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867158"/>
              </p:ext>
            </p:extLst>
          </p:nvPr>
        </p:nvGraphicFramePr>
        <p:xfrm>
          <a:off x="3194768" y="4538663"/>
          <a:ext cx="22129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" name="Equation" r:id="rId36" imgW="1066680" imgH="266400" progId="Equation.DSMT4">
                  <p:embed/>
                </p:oleObj>
              </mc:Choice>
              <mc:Fallback>
                <p:oleObj name="Equation" r:id="rId36" imgW="1066680" imgH="266400" progId="Equation.DSMT4">
                  <p:embed/>
                  <p:pic>
                    <p:nvPicPr>
                      <p:cNvPr id="35" name="Object 6">
                        <a:extLst>
                          <a:ext uri="{FF2B5EF4-FFF2-40B4-BE49-F238E27FC236}">
                            <a16:creationId xmlns:a16="http://schemas.microsoft.com/office/drawing/2014/main" id="{2C17EAC5-1E31-459C-85BC-C5EAA03C77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768" y="4538663"/>
                        <a:ext cx="2212975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6435B8B8-099A-4B09-8916-A571C9875043}"/>
              </a:ext>
            </a:extLst>
          </p:cNvPr>
          <p:cNvSpPr/>
          <p:nvPr/>
        </p:nvSpPr>
        <p:spPr>
          <a:xfrm>
            <a:off x="7247819" y="2863505"/>
            <a:ext cx="918449" cy="1344578"/>
          </a:xfrm>
          <a:prstGeom prst="rtTriangle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37" name="Object 4">
            <a:extLst>
              <a:ext uri="{FF2B5EF4-FFF2-40B4-BE49-F238E27FC236}">
                <a16:creationId xmlns:a16="http://schemas.microsoft.com/office/drawing/2014/main" id="{650C3CCE-8FD0-4250-8690-B1E7566DE9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97110"/>
              </p:ext>
            </p:extLst>
          </p:nvPr>
        </p:nvGraphicFramePr>
        <p:xfrm>
          <a:off x="7694613" y="3281363"/>
          <a:ext cx="553581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7" name="Equation" r:id="rId38" imgW="330120" imgH="177480" progId="Equation.DSMT4">
                  <p:embed/>
                </p:oleObj>
              </mc:Choice>
              <mc:Fallback>
                <p:oleObj name="Equation" r:id="rId38" imgW="330120" imgH="177480" progId="Equation.DSMT4">
                  <p:embed/>
                  <p:pic>
                    <p:nvPicPr>
                      <p:cNvPr id="37" name="Object 4">
                        <a:extLst>
                          <a:ext uri="{FF2B5EF4-FFF2-40B4-BE49-F238E27FC236}">
                            <a16:creationId xmlns:a16="http://schemas.microsoft.com/office/drawing/2014/main" id="{650C3CCE-8FD0-4250-8690-B1E7566DE9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4613" y="3281363"/>
                        <a:ext cx="553581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5">
            <a:extLst>
              <a:ext uri="{FF2B5EF4-FFF2-40B4-BE49-F238E27FC236}">
                <a16:creationId xmlns:a16="http://schemas.microsoft.com/office/drawing/2014/main" id="{44822879-7D67-4DD8-A5C7-1E1CDF432A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029988"/>
              </p:ext>
            </p:extLst>
          </p:nvPr>
        </p:nvGraphicFramePr>
        <p:xfrm>
          <a:off x="6966527" y="3481818"/>
          <a:ext cx="271463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" name="Equation" r:id="rId40" imgW="126720" imgH="139680" progId="Equation.DSMT4">
                  <p:embed/>
                </p:oleObj>
              </mc:Choice>
              <mc:Fallback>
                <p:oleObj name="Equation" r:id="rId40" imgW="126720" imgH="139680" progId="Equation.DSMT4">
                  <p:embed/>
                  <p:pic>
                    <p:nvPicPr>
                      <p:cNvPr id="38" name="Object 5">
                        <a:extLst>
                          <a:ext uri="{FF2B5EF4-FFF2-40B4-BE49-F238E27FC236}">
                            <a16:creationId xmlns:a16="http://schemas.microsoft.com/office/drawing/2014/main" id="{44822879-7D67-4DD8-A5C7-1E1CDF432A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6527" y="3481818"/>
                        <a:ext cx="271463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">
            <a:extLst>
              <a:ext uri="{FF2B5EF4-FFF2-40B4-BE49-F238E27FC236}">
                <a16:creationId xmlns:a16="http://schemas.microsoft.com/office/drawing/2014/main" id="{AA719752-2B57-4BDC-8071-4AC682CED4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631007"/>
              </p:ext>
            </p:extLst>
          </p:nvPr>
        </p:nvGraphicFramePr>
        <p:xfrm>
          <a:off x="7526730" y="4169793"/>
          <a:ext cx="31432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" name="Equation" r:id="rId42" imgW="139680" imgH="190440" progId="Equation.DSMT4">
                  <p:embed/>
                </p:oleObj>
              </mc:Choice>
              <mc:Fallback>
                <p:oleObj name="Equation" r:id="rId42" imgW="139680" imgH="190440" progId="Equation.DSMT4">
                  <p:embed/>
                  <p:pic>
                    <p:nvPicPr>
                      <p:cNvPr id="39" name="Object 3">
                        <a:extLst>
                          <a:ext uri="{FF2B5EF4-FFF2-40B4-BE49-F238E27FC236}">
                            <a16:creationId xmlns:a16="http://schemas.microsoft.com/office/drawing/2014/main" id="{AA719752-2B57-4BDC-8071-4AC682CED4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6730" y="4169793"/>
                        <a:ext cx="314325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6">
            <a:extLst>
              <a:ext uri="{FF2B5EF4-FFF2-40B4-BE49-F238E27FC236}">
                <a16:creationId xmlns:a16="http://schemas.microsoft.com/office/drawing/2014/main" id="{2C5C1B9E-1D08-48F5-9B2E-DA69A144AB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841453"/>
              </p:ext>
            </p:extLst>
          </p:nvPr>
        </p:nvGraphicFramePr>
        <p:xfrm>
          <a:off x="3194340" y="4532505"/>
          <a:ext cx="155416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0" name="Equation" r:id="rId44" imgW="749160" imgH="215640" progId="Equation.DSMT4">
                  <p:embed/>
                </p:oleObj>
              </mc:Choice>
              <mc:Fallback>
                <p:oleObj name="Equation" r:id="rId44" imgW="749160" imgH="215640" progId="Equation.DSMT4">
                  <p:embed/>
                  <p:pic>
                    <p:nvPicPr>
                      <p:cNvPr id="40" name="Object 6">
                        <a:extLst>
                          <a:ext uri="{FF2B5EF4-FFF2-40B4-BE49-F238E27FC236}">
                            <a16:creationId xmlns:a16="http://schemas.microsoft.com/office/drawing/2014/main" id="{2C5C1B9E-1D08-48F5-9B2E-DA69A144AB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340" y="4532505"/>
                        <a:ext cx="1554162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2FB718C-F990-4D33-A571-354ADC63F99F}"/>
              </a:ext>
            </a:extLst>
          </p:cNvPr>
          <p:cNvSpPr txBox="1"/>
          <p:nvPr/>
        </p:nvSpPr>
        <p:spPr>
          <a:xfrm>
            <a:off x="3731835" y="5297503"/>
            <a:ext cx="4109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For any values of “x” that make this expression a perfect square, a Pythagorean triple can be created</a:t>
            </a:r>
          </a:p>
        </p:txBody>
      </p:sp>
      <p:graphicFrame>
        <p:nvGraphicFramePr>
          <p:cNvPr id="42" name="Object 6">
            <a:extLst>
              <a:ext uri="{FF2B5EF4-FFF2-40B4-BE49-F238E27FC236}">
                <a16:creationId xmlns:a16="http://schemas.microsoft.com/office/drawing/2014/main" id="{193B6EFF-5CDC-4646-86EB-258621604B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303061"/>
              </p:ext>
            </p:extLst>
          </p:nvPr>
        </p:nvGraphicFramePr>
        <p:xfrm>
          <a:off x="3797590" y="6282074"/>
          <a:ext cx="28987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1" name="Equation" r:id="rId46" imgW="1396800" imgH="203040" progId="Equation.DSMT4">
                  <p:embed/>
                </p:oleObj>
              </mc:Choice>
              <mc:Fallback>
                <p:oleObj name="Equation" r:id="rId46" imgW="1396800" imgH="203040" progId="Equation.DSMT4">
                  <p:embed/>
                  <p:pic>
                    <p:nvPicPr>
                      <p:cNvPr id="42" name="Object 6">
                        <a:extLst>
                          <a:ext uri="{FF2B5EF4-FFF2-40B4-BE49-F238E27FC236}">
                            <a16:creationId xmlns:a16="http://schemas.microsoft.com/office/drawing/2014/main" id="{193B6EFF-5CDC-4646-86EB-258621604B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7590" y="6282074"/>
                        <a:ext cx="28987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240594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II) Chord Properties: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71563"/>
            <a:ext cx="8258175" cy="54292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CA" dirty="0"/>
              <a:t>There are 3 main chord properties:  If any two is true, the third one must also be true</a:t>
            </a:r>
          </a:p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en-CA" b="1" dirty="0">
                <a:solidFill>
                  <a:srgbClr val="FF0000"/>
                </a:solidFill>
              </a:rPr>
              <a:t>A)  A line bisects a chord</a:t>
            </a: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CA" b="1" dirty="0">
              <a:solidFill>
                <a:srgbClr val="FF0000"/>
              </a:solidFill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CA" b="1" dirty="0">
              <a:solidFill>
                <a:srgbClr val="FF0000"/>
              </a:solidFill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en-CA" b="1" dirty="0">
                <a:solidFill>
                  <a:srgbClr val="0070C0"/>
                </a:solidFill>
              </a:rPr>
              <a:t>B)  A line is perpendicular </a:t>
            </a:r>
            <a:br>
              <a:rPr lang="en-CA" b="1" dirty="0">
                <a:solidFill>
                  <a:srgbClr val="0070C0"/>
                </a:solidFill>
              </a:rPr>
            </a:br>
            <a:r>
              <a:rPr lang="en-CA" b="1" dirty="0">
                <a:solidFill>
                  <a:srgbClr val="0070C0"/>
                </a:solidFill>
              </a:rPr>
              <a:t>to a chord</a:t>
            </a: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CA" b="1" dirty="0">
              <a:solidFill>
                <a:srgbClr val="0070C0"/>
              </a:solidFill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CA" sz="1200" b="1" dirty="0">
              <a:solidFill>
                <a:srgbClr val="0070C0"/>
              </a:solidFill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en-CA" b="1" dirty="0">
                <a:solidFill>
                  <a:srgbClr val="00B050"/>
                </a:solidFill>
              </a:rPr>
              <a:t>C)  A line passes through the </a:t>
            </a:r>
            <a:br>
              <a:rPr lang="en-CA" b="1" dirty="0">
                <a:solidFill>
                  <a:srgbClr val="00B050"/>
                </a:solidFill>
              </a:rPr>
            </a:br>
            <a:r>
              <a:rPr lang="en-CA" b="1" dirty="0">
                <a:solidFill>
                  <a:srgbClr val="00B050"/>
                </a:solidFill>
              </a:rPr>
              <a:t>“center of the circle” and</a:t>
            </a:r>
            <a:br>
              <a:rPr lang="en-CA" b="1" dirty="0">
                <a:solidFill>
                  <a:srgbClr val="00B050"/>
                </a:solidFill>
              </a:rPr>
            </a:br>
            <a:r>
              <a:rPr lang="en-CA" b="1" dirty="0">
                <a:solidFill>
                  <a:srgbClr val="00B050"/>
                </a:solidFill>
              </a:rPr>
              <a:t> the chord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endParaRPr lang="en-CA" dirty="0"/>
          </a:p>
        </p:txBody>
      </p:sp>
      <p:sp>
        <p:nvSpPr>
          <p:cNvPr id="8" name="Oval 7"/>
          <p:cNvSpPr/>
          <p:nvPr/>
        </p:nvSpPr>
        <p:spPr>
          <a:xfrm>
            <a:off x="6203950" y="1774825"/>
            <a:ext cx="1439863" cy="1439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6215063" y="3357563"/>
            <a:ext cx="1439862" cy="143986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6215063" y="5072063"/>
            <a:ext cx="1439862" cy="143986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12" name="Straight Connector 11"/>
          <p:cNvCxnSpPr>
            <a:stCxn id="8" idx="3"/>
          </p:cNvCxnSpPr>
          <p:nvPr/>
        </p:nvCxnSpPr>
        <p:spPr>
          <a:xfrm rot="5400000" flipH="1" flipV="1">
            <a:off x="6920707" y="2423319"/>
            <a:ext cx="74612" cy="10858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6934994" y="3991769"/>
            <a:ext cx="74612" cy="10858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6934994" y="5709444"/>
            <a:ext cx="74612" cy="10858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6121401" y="2392362"/>
            <a:ext cx="1574800" cy="1238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6561137" y="2974976"/>
            <a:ext cx="214313" cy="11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6618288" y="2973388"/>
            <a:ext cx="214312" cy="11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7057231" y="2948782"/>
            <a:ext cx="214313" cy="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7115969" y="2947194"/>
            <a:ext cx="212725" cy="11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6142832" y="3980656"/>
            <a:ext cx="1574800" cy="12541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7006432" y="4429918"/>
            <a:ext cx="190500" cy="11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 flipV="1">
            <a:off x="6953250" y="4346575"/>
            <a:ext cx="142875" cy="14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6144419" y="5717381"/>
            <a:ext cx="1576388" cy="1238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905625" y="5745163"/>
            <a:ext cx="53975" cy="55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762264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8072438" y="5486400"/>
            <a:ext cx="693737" cy="1025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157163" y="473075"/>
            <a:ext cx="7467600" cy="6000750"/>
          </a:xfrm>
        </p:spPr>
        <p:txBody>
          <a:bodyPr/>
          <a:lstStyle/>
          <a:p>
            <a:pPr eaLnBrk="1" hangingPunct="1"/>
            <a:r>
              <a:rPr lang="en-CA" sz="2200"/>
              <a:t>If </a:t>
            </a:r>
            <a:r>
              <a:rPr lang="en-CA" sz="2200">
                <a:solidFill>
                  <a:srgbClr val="FF0000"/>
                </a:solidFill>
              </a:rPr>
              <a:t>A</a:t>
            </a:r>
            <a:r>
              <a:rPr lang="en-CA" sz="2200"/>
              <a:t> &amp; </a:t>
            </a:r>
            <a:r>
              <a:rPr lang="en-CA" sz="2200">
                <a:solidFill>
                  <a:srgbClr val="0070C0"/>
                </a:solidFill>
              </a:rPr>
              <a:t>B</a:t>
            </a:r>
            <a:r>
              <a:rPr lang="en-CA" sz="2200"/>
              <a:t> are true </a:t>
            </a:r>
            <a:r>
              <a:rPr lang="en-CA" sz="2200">
                <a:sym typeface="Wingdings" pitchFamily="2" charset="2"/>
              </a:rPr>
              <a:t> Then </a:t>
            </a:r>
            <a:r>
              <a:rPr lang="en-CA" sz="2200">
                <a:solidFill>
                  <a:srgbClr val="00B050"/>
                </a:solidFill>
              </a:rPr>
              <a:t>C</a:t>
            </a:r>
            <a:r>
              <a:rPr lang="en-CA" sz="2200">
                <a:sym typeface="Wingdings" pitchFamily="2" charset="2"/>
              </a:rPr>
              <a:t> must be true</a:t>
            </a:r>
          </a:p>
          <a:p>
            <a:pPr eaLnBrk="1" hangingPunct="1">
              <a:buFont typeface="Wingdings" pitchFamily="2" charset="2"/>
              <a:buNone/>
            </a:pPr>
            <a:r>
              <a:rPr lang="en-CA" sz="2200">
                <a:sym typeface="Wingdings" pitchFamily="2" charset="2"/>
              </a:rPr>
              <a:t>If a Line </a:t>
            </a:r>
            <a:r>
              <a:rPr lang="en-CA" sz="2200" b="1">
                <a:solidFill>
                  <a:srgbClr val="FF0000"/>
                </a:solidFill>
                <a:sym typeface="Wingdings" pitchFamily="2" charset="2"/>
              </a:rPr>
              <a:t>bisects</a:t>
            </a:r>
            <a:r>
              <a:rPr lang="en-CA" sz="2200">
                <a:sym typeface="Wingdings" pitchFamily="2" charset="2"/>
              </a:rPr>
              <a:t> and </a:t>
            </a:r>
            <a:r>
              <a:rPr lang="en-CA" sz="2200" b="1">
                <a:solidFill>
                  <a:srgbClr val="0070C0"/>
                </a:solidFill>
                <a:sym typeface="Wingdings" pitchFamily="2" charset="2"/>
              </a:rPr>
              <a:t>perpendicular</a:t>
            </a:r>
            <a:r>
              <a:rPr lang="en-CA" sz="2200">
                <a:sym typeface="Wingdings" pitchFamily="2" charset="2"/>
              </a:rPr>
              <a:t> to a chord,</a:t>
            </a:r>
            <a:br>
              <a:rPr lang="en-CA" sz="2200">
                <a:sym typeface="Wingdings" pitchFamily="2" charset="2"/>
              </a:rPr>
            </a:br>
            <a:r>
              <a:rPr lang="en-CA" sz="2200">
                <a:sym typeface="Wingdings" pitchFamily="2" charset="2"/>
              </a:rPr>
              <a:t>then it must cross the </a:t>
            </a:r>
            <a:r>
              <a:rPr lang="en-CA" sz="2200" b="1">
                <a:solidFill>
                  <a:srgbClr val="00B050"/>
                </a:solidFill>
                <a:sym typeface="Wingdings" pitchFamily="2" charset="2"/>
              </a:rPr>
              <a:t>center of the circle</a:t>
            </a:r>
            <a:endParaRPr lang="en-CA" sz="2200">
              <a:sym typeface="Wingdings" pitchFamily="2" charset="2"/>
            </a:endParaRPr>
          </a:p>
          <a:p>
            <a:pPr eaLnBrk="1" hangingPunct="1"/>
            <a:endParaRPr lang="en-CA" sz="2200">
              <a:sym typeface="Wingdings" pitchFamily="2" charset="2"/>
            </a:endParaRPr>
          </a:p>
          <a:p>
            <a:pPr eaLnBrk="1" hangingPunct="1"/>
            <a:endParaRPr lang="en-CA" sz="2200">
              <a:sym typeface="Wingdings" pitchFamily="2" charset="2"/>
            </a:endParaRPr>
          </a:p>
          <a:p>
            <a:pPr eaLnBrk="1" hangingPunct="1"/>
            <a:r>
              <a:rPr lang="en-CA" sz="2200"/>
              <a:t>If </a:t>
            </a:r>
            <a:r>
              <a:rPr lang="en-CA" sz="2200">
                <a:solidFill>
                  <a:srgbClr val="0070C0"/>
                </a:solidFill>
              </a:rPr>
              <a:t>B</a:t>
            </a:r>
            <a:r>
              <a:rPr lang="en-CA" sz="2200"/>
              <a:t> &amp; </a:t>
            </a:r>
            <a:r>
              <a:rPr lang="en-CA" sz="2200">
                <a:solidFill>
                  <a:srgbClr val="00B050"/>
                </a:solidFill>
              </a:rPr>
              <a:t>C</a:t>
            </a:r>
            <a:r>
              <a:rPr lang="en-CA" sz="2200"/>
              <a:t> are true </a:t>
            </a:r>
            <a:r>
              <a:rPr lang="en-CA" sz="2200">
                <a:sym typeface="Wingdings" pitchFamily="2" charset="2"/>
              </a:rPr>
              <a:t> Then </a:t>
            </a:r>
            <a:r>
              <a:rPr lang="en-CA" sz="2200">
                <a:solidFill>
                  <a:srgbClr val="FF0000"/>
                </a:solidFill>
              </a:rPr>
              <a:t>A</a:t>
            </a:r>
            <a:r>
              <a:rPr lang="en-CA" sz="2200">
                <a:sym typeface="Wingdings" pitchFamily="2" charset="2"/>
              </a:rPr>
              <a:t> must be true</a:t>
            </a:r>
            <a:endParaRPr lang="en-CA" sz="2200"/>
          </a:p>
          <a:p>
            <a:pPr eaLnBrk="1" hangingPunct="1">
              <a:buFont typeface="Wingdings" pitchFamily="2" charset="2"/>
              <a:buNone/>
            </a:pPr>
            <a:r>
              <a:rPr lang="en-CA" sz="2200">
                <a:sym typeface="Wingdings" pitchFamily="2" charset="2"/>
              </a:rPr>
              <a:t>If a Line through the </a:t>
            </a:r>
            <a:r>
              <a:rPr lang="en-CA" sz="2200" b="1">
                <a:solidFill>
                  <a:srgbClr val="00B050"/>
                </a:solidFill>
                <a:sym typeface="Wingdings" pitchFamily="2" charset="2"/>
              </a:rPr>
              <a:t>center of the circle</a:t>
            </a:r>
            <a:r>
              <a:rPr lang="en-CA" sz="2200">
                <a:sym typeface="Wingdings" pitchFamily="2" charset="2"/>
              </a:rPr>
              <a:t> is </a:t>
            </a:r>
            <a:r>
              <a:rPr lang="en-CA" sz="2200" b="1">
                <a:solidFill>
                  <a:srgbClr val="0070C0"/>
                </a:solidFill>
                <a:sym typeface="Wingdings" pitchFamily="2" charset="2"/>
              </a:rPr>
              <a:t>perpendicular</a:t>
            </a:r>
            <a:r>
              <a:rPr lang="en-CA" sz="2200">
                <a:sym typeface="Wingdings" pitchFamily="2" charset="2"/>
              </a:rPr>
              <a:t> to the chord ,</a:t>
            </a:r>
            <a:br>
              <a:rPr lang="en-CA" sz="2200">
                <a:sym typeface="Wingdings" pitchFamily="2" charset="2"/>
              </a:rPr>
            </a:br>
            <a:r>
              <a:rPr lang="en-CA" sz="2200">
                <a:sym typeface="Wingdings" pitchFamily="2" charset="2"/>
              </a:rPr>
              <a:t>then it must </a:t>
            </a:r>
            <a:r>
              <a:rPr lang="en-CA" sz="2200" b="1">
                <a:solidFill>
                  <a:srgbClr val="FF0000"/>
                </a:solidFill>
                <a:sym typeface="Wingdings" pitchFamily="2" charset="2"/>
              </a:rPr>
              <a:t>bisects</a:t>
            </a:r>
            <a:r>
              <a:rPr lang="en-CA" sz="2200">
                <a:sym typeface="Wingdings" pitchFamily="2" charset="2"/>
              </a:rPr>
              <a:t> the chord</a:t>
            </a:r>
          </a:p>
          <a:p>
            <a:pPr eaLnBrk="1" hangingPunct="1"/>
            <a:endParaRPr lang="en-CA" sz="2200"/>
          </a:p>
          <a:p>
            <a:pPr eaLnBrk="1" hangingPunct="1">
              <a:buFont typeface="Wingdings" pitchFamily="2" charset="2"/>
              <a:buNone/>
            </a:pPr>
            <a:endParaRPr lang="en-CA" sz="2200"/>
          </a:p>
          <a:p>
            <a:pPr eaLnBrk="1" hangingPunct="1"/>
            <a:r>
              <a:rPr lang="en-CA" sz="2200"/>
              <a:t>If </a:t>
            </a:r>
            <a:r>
              <a:rPr lang="en-CA" sz="2200">
                <a:solidFill>
                  <a:srgbClr val="FF0000"/>
                </a:solidFill>
              </a:rPr>
              <a:t>A</a:t>
            </a:r>
            <a:r>
              <a:rPr lang="en-CA" sz="2200"/>
              <a:t> &amp; </a:t>
            </a:r>
            <a:r>
              <a:rPr lang="en-CA" sz="2200">
                <a:solidFill>
                  <a:srgbClr val="00B050"/>
                </a:solidFill>
              </a:rPr>
              <a:t>C</a:t>
            </a:r>
            <a:r>
              <a:rPr lang="en-CA" sz="2200"/>
              <a:t> are true </a:t>
            </a:r>
            <a:r>
              <a:rPr lang="en-CA" sz="2200">
                <a:sym typeface="Wingdings" pitchFamily="2" charset="2"/>
              </a:rPr>
              <a:t> Then </a:t>
            </a:r>
            <a:r>
              <a:rPr lang="en-CA" sz="2200">
                <a:solidFill>
                  <a:srgbClr val="0070C0"/>
                </a:solidFill>
              </a:rPr>
              <a:t>B</a:t>
            </a:r>
            <a:r>
              <a:rPr lang="en-CA" sz="2200">
                <a:sym typeface="Wingdings" pitchFamily="2" charset="2"/>
              </a:rPr>
              <a:t> must be true</a:t>
            </a:r>
            <a:endParaRPr lang="en-CA" sz="2200"/>
          </a:p>
          <a:p>
            <a:pPr eaLnBrk="1" hangingPunct="1">
              <a:buFont typeface="Wingdings" pitchFamily="2" charset="2"/>
              <a:buNone/>
            </a:pPr>
            <a:r>
              <a:rPr lang="en-CA" sz="2200">
                <a:sym typeface="Wingdings" pitchFamily="2" charset="2"/>
              </a:rPr>
              <a:t>If a Line through the </a:t>
            </a:r>
            <a:r>
              <a:rPr lang="en-CA" sz="2200" b="1">
                <a:solidFill>
                  <a:srgbClr val="00B050"/>
                </a:solidFill>
                <a:sym typeface="Wingdings" pitchFamily="2" charset="2"/>
              </a:rPr>
              <a:t>center of the circle</a:t>
            </a:r>
            <a:endParaRPr lang="en-CA" sz="2200"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CA" sz="2200">
                <a:sym typeface="Wingdings" pitchFamily="2" charset="2"/>
              </a:rPr>
              <a:t>	</a:t>
            </a:r>
            <a:r>
              <a:rPr lang="en-CA" sz="220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CA" sz="2200" b="1">
                <a:solidFill>
                  <a:srgbClr val="FF0000"/>
                </a:solidFill>
                <a:sym typeface="Wingdings" pitchFamily="2" charset="2"/>
              </a:rPr>
              <a:t>bisects</a:t>
            </a:r>
            <a:r>
              <a:rPr lang="en-CA" sz="2200">
                <a:sym typeface="Wingdings" pitchFamily="2" charset="2"/>
              </a:rPr>
              <a:t> the chord , </a:t>
            </a:r>
          </a:p>
          <a:p>
            <a:pPr eaLnBrk="1" hangingPunct="1">
              <a:buFont typeface="Wingdings" pitchFamily="2" charset="2"/>
              <a:buNone/>
            </a:pPr>
            <a:r>
              <a:rPr lang="en-CA" sz="2200">
                <a:sym typeface="Wingdings" pitchFamily="2" charset="2"/>
              </a:rPr>
              <a:t>    then it must be </a:t>
            </a:r>
            <a:r>
              <a:rPr lang="en-CA" sz="2200" b="1">
                <a:solidFill>
                  <a:srgbClr val="0070C0"/>
                </a:solidFill>
                <a:sym typeface="Wingdings" pitchFamily="2" charset="2"/>
              </a:rPr>
              <a:t>perpendicular</a:t>
            </a:r>
            <a:r>
              <a:rPr lang="en-CA" sz="2200">
                <a:sym typeface="Wingdings" pitchFamily="2" charset="2"/>
              </a:rPr>
              <a:t> to the chord</a:t>
            </a:r>
          </a:p>
          <a:p>
            <a:pPr eaLnBrk="1" hangingPunct="1">
              <a:buFont typeface="Wingdings" pitchFamily="2" charset="2"/>
              <a:buNone/>
            </a:pPr>
            <a:endParaRPr lang="en-CA"/>
          </a:p>
        </p:txBody>
      </p:sp>
      <p:sp>
        <p:nvSpPr>
          <p:cNvPr id="27" name="Oval 26"/>
          <p:cNvSpPr/>
          <p:nvPr/>
        </p:nvSpPr>
        <p:spPr>
          <a:xfrm>
            <a:off x="7040563" y="4797425"/>
            <a:ext cx="1439862" cy="1439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28" name="Straight Connector 27"/>
          <p:cNvCxnSpPr/>
          <p:nvPr/>
        </p:nvCxnSpPr>
        <p:spPr>
          <a:xfrm rot="5400000" flipH="1" flipV="1">
            <a:off x="7760493" y="5431632"/>
            <a:ext cx="74613" cy="10858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6968332" y="5420518"/>
            <a:ext cx="1574800" cy="12541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7858919" y="5869782"/>
            <a:ext cx="190500" cy="11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 flipV="1">
            <a:off x="7805738" y="5786438"/>
            <a:ext cx="142875" cy="14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7434262" y="5959476"/>
            <a:ext cx="212725" cy="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7490619" y="5957094"/>
            <a:ext cx="214312" cy="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7929562" y="5934076"/>
            <a:ext cx="214313" cy="11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7987507" y="5931694"/>
            <a:ext cx="214312" cy="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7740650" y="5492750"/>
            <a:ext cx="55563" cy="5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8" name="Oval 37"/>
          <p:cNvSpPr/>
          <p:nvPr/>
        </p:nvSpPr>
        <p:spPr>
          <a:xfrm>
            <a:off x="6988175" y="2616200"/>
            <a:ext cx="1439863" cy="1439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39" name="Straight Connector 38"/>
          <p:cNvCxnSpPr/>
          <p:nvPr/>
        </p:nvCxnSpPr>
        <p:spPr>
          <a:xfrm rot="5400000" flipH="1" flipV="1">
            <a:off x="7708106" y="3250407"/>
            <a:ext cx="74613" cy="10858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H="1">
            <a:off x="6914357" y="3240881"/>
            <a:ext cx="1576388" cy="1238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H="1">
            <a:off x="7779544" y="3688557"/>
            <a:ext cx="190500" cy="11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 flipV="1">
            <a:off x="7726363" y="3605213"/>
            <a:ext cx="142875" cy="14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H="1">
            <a:off x="7381081" y="3779045"/>
            <a:ext cx="212725" cy="11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H="1">
            <a:off x="7439025" y="3776663"/>
            <a:ext cx="212725" cy="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6200000" flipH="1">
            <a:off x="7877969" y="3753644"/>
            <a:ext cx="212725" cy="11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 flipH="1">
            <a:off x="7935119" y="3750469"/>
            <a:ext cx="214312" cy="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7688263" y="3313113"/>
            <a:ext cx="55562" cy="53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8" name="Oval 47"/>
          <p:cNvSpPr/>
          <p:nvPr/>
        </p:nvSpPr>
        <p:spPr>
          <a:xfrm>
            <a:off x="7013575" y="530225"/>
            <a:ext cx="1439863" cy="1439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49" name="Straight Connector 48"/>
          <p:cNvCxnSpPr/>
          <p:nvPr/>
        </p:nvCxnSpPr>
        <p:spPr>
          <a:xfrm rot="5400000" flipH="1" flipV="1">
            <a:off x="7733506" y="1164432"/>
            <a:ext cx="74613" cy="10858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H="1">
            <a:off x="6941344" y="1153319"/>
            <a:ext cx="1574800" cy="12541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6200000" flipH="1">
            <a:off x="7805738" y="1603375"/>
            <a:ext cx="19050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 flipV="1">
            <a:off x="7751763" y="1519238"/>
            <a:ext cx="144462" cy="14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6200000" flipH="1">
            <a:off x="7408069" y="1693069"/>
            <a:ext cx="212725" cy="11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6200000" flipH="1">
            <a:off x="7464426" y="1690687"/>
            <a:ext cx="214312" cy="11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 flipH="1">
            <a:off x="7903368" y="1666082"/>
            <a:ext cx="214313" cy="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6200000" flipH="1">
            <a:off x="7961313" y="1665288"/>
            <a:ext cx="214312" cy="11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7715250" y="1225550"/>
            <a:ext cx="53975" cy="5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874400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7" grpId="0" animBg="1"/>
      <p:bldP spid="38" grpId="0" animBg="1"/>
      <p:bldP spid="47" grpId="0" animBg="1"/>
      <p:bldP spid="48" grpId="0" animBg="1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D3E9FB-D5BA-4E3A-853F-097141D93A94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7467600" cy="719137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CA"/>
              <a:t>Ex: Find the missing side “x”</a:t>
            </a:r>
            <a:endParaRPr lang="en-CA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6E68FA4-A23B-480A-8886-F408B1D05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40" y="2073776"/>
            <a:ext cx="2851151" cy="283912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8536D75-A65C-4702-9514-5E2D7EB77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8891" y="1919180"/>
            <a:ext cx="2926503" cy="294299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53B82AA-5393-4286-9CAA-05DA983F6C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5402" y="1910740"/>
            <a:ext cx="2996594" cy="293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05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9137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/>
              <a:t>Ex: Find the missing side “x”</a:t>
            </a:r>
          </a:p>
        </p:txBody>
      </p:sp>
      <p:sp>
        <p:nvSpPr>
          <p:cNvPr id="4" name="Oval 3"/>
          <p:cNvSpPr/>
          <p:nvPr/>
        </p:nvSpPr>
        <p:spPr>
          <a:xfrm>
            <a:off x="693738" y="1576388"/>
            <a:ext cx="3240087" cy="3240087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5" name="Straight Connector 4"/>
          <p:cNvCxnSpPr/>
          <p:nvPr/>
        </p:nvCxnSpPr>
        <p:spPr>
          <a:xfrm>
            <a:off x="977900" y="4130675"/>
            <a:ext cx="2317750" cy="3460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726406" y="3712369"/>
            <a:ext cx="1071563" cy="111125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993775" y="2349500"/>
            <a:ext cx="2711450" cy="173355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 flipH="1" flipV="1">
            <a:off x="2286000" y="3184525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1584325" y="4202113"/>
            <a:ext cx="268288" cy="30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572544" y="4385469"/>
            <a:ext cx="268288" cy="3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2074863" y="2932113"/>
          <a:ext cx="274637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name="Equation" r:id="rId4" imgW="164814" imgH="177492" progId="Equation.DSMT4">
                  <p:embed/>
                </p:oleObj>
              </mc:Choice>
              <mc:Fallback>
                <p:oleObj name="Equation" r:id="rId4" imgW="164814" imgH="177492" progId="Equation.DSMT4">
                  <p:embed/>
                  <p:pic>
                    <p:nvPicPr>
                      <p:cNvPr id="30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863" y="2932113"/>
                        <a:ext cx="274637" cy="31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2663825" y="2581275"/>
          <a:ext cx="31750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" name="Equation" r:id="rId6" imgW="190335" imgH="177646" progId="Equation.DSMT4">
                  <p:embed/>
                </p:oleObj>
              </mc:Choice>
              <mc:Fallback>
                <p:oleObj name="Equation" r:id="rId6" imgW="190335" imgH="177646" progId="Equation.DSMT4">
                  <p:embed/>
                  <p:pic>
                    <p:nvPicPr>
                      <p:cNvPr id="133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825" y="2581275"/>
                        <a:ext cx="317500" cy="31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1397000" y="3395663"/>
          <a:ext cx="31750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" name="Equation" r:id="rId8" imgW="190335" imgH="177646" progId="Equation.DSMT4">
                  <p:embed/>
                </p:oleObj>
              </mc:Choice>
              <mc:Fallback>
                <p:oleObj name="Equation" r:id="rId8" imgW="190335" imgH="177646" progId="Equation.DSMT4">
                  <p:embed/>
                  <p:pic>
                    <p:nvPicPr>
                      <p:cNvPr id="133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3395663"/>
                        <a:ext cx="317500" cy="31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2295525" y="3613150"/>
          <a:ext cx="212725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" name="Equation" r:id="rId9" imgW="126835" imgH="139518" progId="Equation.DSMT4">
                  <p:embed/>
                </p:oleObj>
              </mc:Choice>
              <mc:Fallback>
                <p:oleObj name="Equation" r:id="rId9" imgW="126835" imgH="139518" progId="Equation.DSMT4">
                  <p:embed/>
                  <p:pic>
                    <p:nvPicPr>
                      <p:cNvPr id="133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525" y="3613150"/>
                        <a:ext cx="212725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2497138" y="4394200"/>
          <a:ext cx="211137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" name="Equation" r:id="rId11" imgW="126725" imgH="177415" progId="Equation.DSMT4">
                  <p:embed/>
                </p:oleObj>
              </mc:Choice>
              <mc:Fallback>
                <p:oleObj name="Equation" r:id="rId11" imgW="126725" imgH="177415" progId="Equation.DSMT4">
                  <p:embed/>
                  <p:pic>
                    <p:nvPicPr>
                      <p:cNvPr id="133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138" y="4394200"/>
                        <a:ext cx="211137" cy="31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9"/>
          <p:cNvGraphicFramePr>
            <a:graphicFrameLocks noChangeAspect="1"/>
          </p:cNvGraphicFramePr>
          <p:nvPr/>
        </p:nvGraphicFramePr>
        <p:xfrm>
          <a:off x="1512888" y="4216400"/>
          <a:ext cx="211137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" name="Equation" r:id="rId13" imgW="126725" imgH="177415" progId="Equation.DSMT4">
                  <p:embed/>
                </p:oleObj>
              </mc:Choice>
              <mc:Fallback>
                <p:oleObj name="Equation" r:id="rId13" imgW="126725" imgH="177415" progId="Equation.DSMT4">
                  <p:embed/>
                  <p:pic>
                    <p:nvPicPr>
                      <p:cNvPr id="133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4216400"/>
                        <a:ext cx="211137" cy="31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Triangle 21"/>
          <p:cNvSpPr/>
          <p:nvPr/>
        </p:nvSpPr>
        <p:spPr>
          <a:xfrm rot="414222" flipH="1">
            <a:off x="996950" y="3173413"/>
            <a:ext cx="1262063" cy="1042987"/>
          </a:xfrm>
          <a:prstGeom prst="rtTriangle">
            <a:avLst/>
          </a:prstGeom>
          <a:solidFill>
            <a:srgbClr val="00B05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460875" y="1481138"/>
            <a:ext cx="3503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/>
              <a:t>All radii’s in a circle are equal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424363" y="1995488"/>
            <a:ext cx="4273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/>
              <a:t>The chord is bisected, so both sides</a:t>
            </a:r>
            <a:br>
              <a:rPr lang="en-CA" sz="2000"/>
            </a:br>
            <a:r>
              <a:rPr lang="en-CA" sz="2000"/>
              <a:t>must be equal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403725" y="2778125"/>
            <a:ext cx="4197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/>
              <a:t>Since the line through the center is</a:t>
            </a:r>
            <a:br>
              <a:rPr lang="en-CA" sz="2000"/>
            </a:br>
            <a:r>
              <a:rPr lang="en-CA" sz="2000"/>
              <a:t>bisecting the chord, it must cross at</a:t>
            </a:r>
            <a:br>
              <a:rPr lang="en-CA" sz="2000"/>
            </a:br>
            <a:r>
              <a:rPr lang="en-CA" sz="2000"/>
              <a:t>90°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1949450" y="4178301"/>
            <a:ext cx="192087" cy="17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>
            <a:off x="2060575" y="4103688"/>
            <a:ext cx="160338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378325" y="3722688"/>
            <a:ext cx="3459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/>
              <a:t>Right Triangle </a:t>
            </a:r>
            <a:r>
              <a:rPr lang="en-CA" sz="2000">
                <a:sym typeface="Wingdings" pitchFamily="2" charset="2"/>
              </a:rPr>
              <a:t> Pythagorus</a:t>
            </a:r>
            <a:endParaRPr lang="en-CA" sz="2000"/>
          </a:p>
        </p:txBody>
      </p:sp>
      <p:graphicFrame>
        <p:nvGraphicFramePr>
          <p:cNvPr id="13322" name="Object 6"/>
          <p:cNvGraphicFramePr>
            <a:graphicFrameLocks noChangeAspect="1"/>
          </p:cNvGraphicFramePr>
          <p:nvPr/>
        </p:nvGraphicFramePr>
        <p:xfrm>
          <a:off x="4659313" y="4286250"/>
          <a:ext cx="18161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" name="Equation" r:id="rId14" imgW="875920" imgH="215806" progId="Equation.DSMT4">
                  <p:embed/>
                </p:oleObj>
              </mc:Choice>
              <mc:Fallback>
                <p:oleObj name="Equation" r:id="rId14" imgW="875920" imgH="215806" progId="Equation.DSMT4">
                  <p:embed/>
                  <p:pic>
                    <p:nvPicPr>
                      <p:cNvPr id="133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13" y="4286250"/>
                        <a:ext cx="18161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3" name="Object 7"/>
          <p:cNvGraphicFramePr>
            <a:graphicFrameLocks noChangeAspect="1"/>
          </p:cNvGraphicFramePr>
          <p:nvPr/>
        </p:nvGraphicFramePr>
        <p:xfrm>
          <a:off x="4662488" y="4746625"/>
          <a:ext cx="1893887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" name="Equation" r:id="rId16" imgW="914003" imgH="215806" progId="Equation.DSMT4">
                  <p:embed/>
                </p:oleObj>
              </mc:Choice>
              <mc:Fallback>
                <p:oleObj name="Equation" r:id="rId16" imgW="914003" imgH="215806" progId="Equation.DSMT4">
                  <p:embed/>
                  <p:pic>
                    <p:nvPicPr>
                      <p:cNvPr id="133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2488" y="4746625"/>
                        <a:ext cx="1893887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4" name="Object 8"/>
          <p:cNvGraphicFramePr>
            <a:graphicFrameLocks noChangeAspect="1"/>
          </p:cNvGraphicFramePr>
          <p:nvPr/>
        </p:nvGraphicFramePr>
        <p:xfrm>
          <a:off x="5326063" y="5307013"/>
          <a:ext cx="110648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" name="Equation" r:id="rId18" imgW="532937" imgH="215713" progId="Equation.DSMT4">
                  <p:embed/>
                </p:oleObj>
              </mc:Choice>
              <mc:Fallback>
                <p:oleObj name="Equation" r:id="rId18" imgW="532937" imgH="215713" progId="Equation.DSMT4">
                  <p:embed/>
                  <p:pic>
                    <p:nvPicPr>
                      <p:cNvPr id="133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6063" y="5307013"/>
                        <a:ext cx="1106487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5" name="Object 8"/>
          <p:cNvGraphicFramePr>
            <a:graphicFrameLocks noChangeAspect="1"/>
          </p:cNvGraphicFramePr>
          <p:nvPr/>
        </p:nvGraphicFramePr>
        <p:xfrm>
          <a:off x="5480050" y="5857875"/>
          <a:ext cx="7651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" name="Equation" r:id="rId20" imgW="368140" imgH="177723" progId="Equation.DSMT4">
                  <p:embed/>
                </p:oleObj>
              </mc:Choice>
              <mc:Fallback>
                <p:oleObj name="Equation" r:id="rId20" imgW="368140" imgH="177723" progId="Equation.DSMT4">
                  <p:embed/>
                  <p:pic>
                    <p:nvPicPr>
                      <p:cNvPr id="1332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0050" y="5857875"/>
                        <a:ext cx="765175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6" name="Object 14"/>
          <p:cNvGraphicFramePr>
            <a:graphicFrameLocks noChangeAspect="1"/>
          </p:cNvGraphicFramePr>
          <p:nvPr/>
        </p:nvGraphicFramePr>
        <p:xfrm>
          <a:off x="2301875" y="3576638"/>
          <a:ext cx="19208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" name="Equation" r:id="rId22" imgW="114102" imgH="177492" progId="Equation.DSMT4">
                  <p:embed/>
                </p:oleObj>
              </mc:Choice>
              <mc:Fallback>
                <p:oleObj name="Equation" r:id="rId22" imgW="114102" imgH="177492" progId="Equation.DSMT4">
                  <p:embed/>
                  <p:pic>
                    <p:nvPicPr>
                      <p:cNvPr id="1332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3576638"/>
                        <a:ext cx="192088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715700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5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7467600" cy="719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defRPr/>
            </a:pPr>
            <a:r>
              <a:rPr lang="en-CA" sz="3000" cap="sm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Practice: </a:t>
            </a:r>
            <a:r>
              <a:rPr lang="en-CA" sz="3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Find the missing side “x”</a:t>
            </a:r>
          </a:p>
        </p:txBody>
      </p:sp>
      <p:sp>
        <p:nvSpPr>
          <p:cNvPr id="5" name="Oval 4"/>
          <p:cNvSpPr/>
          <p:nvPr/>
        </p:nvSpPr>
        <p:spPr>
          <a:xfrm>
            <a:off x="557213" y="1344613"/>
            <a:ext cx="3240087" cy="3240087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6" name="Straight Connector 5"/>
          <p:cNvCxnSpPr/>
          <p:nvPr/>
        </p:nvCxnSpPr>
        <p:spPr>
          <a:xfrm>
            <a:off x="841375" y="3898900"/>
            <a:ext cx="2317750" cy="3460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1589881" y="3480594"/>
            <a:ext cx="1071563" cy="111125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42925" y="2924175"/>
            <a:ext cx="3292475" cy="13335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 flipH="1" flipV="1">
            <a:off x="2149475" y="295275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447800" y="3970338"/>
            <a:ext cx="268288" cy="30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436019" y="4153694"/>
            <a:ext cx="268288" cy="3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938338" y="2700338"/>
          <a:ext cx="274637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" name="Equation" r:id="rId4" imgW="164814" imgH="177492" progId="Equation.DSMT4">
                  <p:embed/>
                </p:oleObj>
              </mc:Choice>
              <mc:Fallback>
                <p:oleObj name="Equation" r:id="rId4" imgW="164814" imgH="177492" progId="Equation.DSMT4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338" y="2700338"/>
                        <a:ext cx="274637" cy="31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2890838" y="2703513"/>
          <a:ext cx="1905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" name="Equation" r:id="rId6" imgW="114102" imgH="177492" progId="Equation.DSMT4">
                  <p:embed/>
                </p:oleObj>
              </mc:Choice>
              <mc:Fallback>
                <p:oleObj name="Equation" r:id="rId6" imgW="114102" imgH="177492" progId="Equation.DSMT4">
                  <p:embed/>
                  <p:pic>
                    <p:nvPicPr>
                      <p:cNvPr id="40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2703513"/>
                        <a:ext cx="19050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243013" y="2605088"/>
          <a:ext cx="19050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" name="Equation" r:id="rId8" imgW="114102" imgH="177492" progId="Equation.DSMT4">
                  <p:embed/>
                </p:oleObj>
              </mc:Choice>
              <mc:Fallback>
                <p:oleObj name="Equation" r:id="rId8" imgW="114102" imgH="177492" progId="Equation.DSMT4">
                  <p:embed/>
                  <p:pic>
                    <p:nvPicPr>
                      <p:cNvPr id="41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013" y="2605088"/>
                        <a:ext cx="190500" cy="31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6"/>
          <p:cNvGraphicFramePr>
            <a:graphicFrameLocks noChangeAspect="1"/>
          </p:cNvGraphicFramePr>
          <p:nvPr/>
        </p:nvGraphicFramePr>
        <p:xfrm>
          <a:off x="2373313" y="4135438"/>
          <a:ext cx="1936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" name="Equation" r:id="rId10" imgW="126725" imgH="177415" progId="Equation.DSMT4">
                  <p:embed/>
                </p:oleObj>
              </mc:Choice>
              <mc:Fallback>
                <p:oleObj name="Equation" r:id="rId10" imgW="126725" imgH="177415" progId="Equation.DSMT4">
                  <p:embed/>
                  <p:pic>
                    <p:nvPicPr>
                      <p:cNvPr id="410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3313" y="4135438"/>
                        <a:ext cx="193675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rot="5400000">
            <a:off x="1812925" y="3946526"/>
            <a:ext cx="192087" cy="17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1924050" y="3870325"/>
            <a:ext cx="160338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15975" y="4119563"/>
            <a:ext cx="2317750" cy="346075"/>
          </a:xfrm>
          <a:prstGeom prst="line">
            <a:avLst/>
          </a:prstGeom>
          <a:ln w="15875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02" name="Object 7"/>
          <p:cNvGraphicFramePr>
            <a:graphicFrameLocks noChangeAspect="1"/>
          </p:cNvGraphicFramePr>
          <p:nvPr/>
        </p:nvGraphicFramePr>
        <p:xfrm>
          <a:off x="1828800" y="4189413"/>
          <a:ext cx="31750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2" name="Equation" r:id="rId12" imgW="190335" imgH="177646" progId="Equation.DSMT4">
                  <p:embed/>
                </p:oleObj>
              </mc:Choice>
              <mc:Fallback>
                <p:oleObj name="Equation" r:id="rId12" imgW="190335" imgH="177646" progId="Equation.DSMT4">
                  <p:embed/>
                  <p:pic>
                    <p:nvPicPr>
                      <p:cNvPr id="410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189413"/>
                        <a:ext cx="317500" cy="3159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3"/>
          <p:cNvGraphicFramePr>
            <a:graphicFrameLocks noChangeAspect="1"/>
          </p:cNvGraphicFramePr>
          <p:nvPr/>
        </p:nvGraphicFramePr>
        <p:xfrm>
          <a:off x="2128838" y="3376613"/>
          <a:ext cx="211137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3" name="Equation" r:id="rId14" imgW="126835" imgH="139518" progId="Equation.DSMT4">
                  <p:embed/>
                </p:oleObj>
              </mc:Choice>
              <mc:Fallback>
                <p:oleObj name="Equation" r:id="rId14" imgW="126835" imgH="139518" progId="Equation.DSMT4">
                  <p:embed/>
                  <p:pic>
                    <p:nvPicPr>
                      <p:cNvPr id="41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838" y="3376613"/>
                        <a:ext cx="211137" cy="246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1" name="TextBox 20"/>
          <p:cNvSpPr txBox="1">
            <a:spLocks noChangeArrowheads="1"/>
          </p:cNvSpPr>
          <p:nvPr/>
        </p:nvSpPr>
        <p:spPr bwMode="auto">
          <a:xfrm>
            <a:off x="4270375" y="2627313"/>
            <a:ext cx="3503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/>
              <a:t>All radii’s in a circle are equal</a:t>
            </a:r>
          </a:p>
        </p:txBody>
      </p:sp>
      <p:cxnSp>
        <p:nvCxnSpPr>
          <p:cNvPr id="23" name="Straight Connector 22"/>
          <p:cNvCxnSpPr/>
          <p:nvPr/>
        </p:nvCxnSpPr>
        <p:spPr>
          <a:xfrm rot="10800000" flipV="1">
            <a:off x="804863" y="2962275"/>
            <a:ext cx="1365250" cy="92710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04" name="Object 6"/>
          <p:cNvGraphicFramePr>
            <a:graphicFrameLocks noChangeAspect="1"/>
          </p:cNvGraphicFramePr>
          <p:nvPr/>
        </p:nvGraphicFramePr>
        <p:xfrm>
          <a:off x="1319213" y="3995738"/>
          <a:ext cx="1936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" name="Equation" r:id="rId16" imgW="126725" imgH="177415" progId="Equation.DSMT4">
                  <p:embed/>
                </p:oleObj>
              </mc:Choice>
              <mc:Fallback>
                <p:oleObj name="Equation" r:id="rId16" imgW="126725" imgH="177415" progId="Equation.DSMT4">
                  <p:embed/>
                  <p:pic>
                    <p:nvPicPr>
                      <p:cNvPr id="410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3995738"/>
                        <a:ext cx="193675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3" name="TextBox 23"/>
          <p:cNvSpPr txBox="1">
            <a:spLocks noChangeArrowheads="1"/>
          </p:cNvSpPr>
          <p:nvPr/>
        </p:nvSpPr>
        <p:spPr bwMode="auto">
          <a:xfrm>
            <a:off x="4213225" y="1481138"/>
            <a:ext cx="4129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/>
              <a:t>Since the line through the center is</a:t>
            </a:r>
            <a:br>
              <a:rPr lang="en-CA" sz="2000"/>
            </a:br>
            <a:r>
              <a:rPr lang="en-CA" sz="2000"/>
              <a:t>perpendicular to the chord, </a:t>
            </a:r>
            <a:br>
              <a:rPr lang="en-CA" sz="2000"/>
            </a:br>
            <a:r>
              <a:rPr lang="en-CA" sz="2000"/>
              <a:t>it must bisect it.</a:t>
            </a:r>
          </a:p>
        </p:txBody>
      </p:sp>
      <p:graphicFrame>
        <p:nvGraphicFramePr>
          <p:cNvPr id="4105" name="Object 4"/>
          <p:cNvGraphicFramePr>
            <a:graphicFrameLocks noChangeAspect="1"/>
          </p:cNvGraphicFramePr>
          <p:nvPr/>
        </p:nvGraphicFramePr>
        <p:xfrm>
          <a:off x="1144588" y="3284538"/>
          <a:ext cx="19050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" name="Equation" r:id="rId17" imgW="114102" imgH="177492" progId="Equation.DSMT4">
                  <p:embed/>
                </p:oleObj>
              </mc:Choice>
              <mc:Fallback>
                <p:oleObj name="Equation" r:id="rId17" imgW="114102" imgH="177492" progId="Equation.DSMT4">
                  <p:embed/>
                  <p:pic>
                    <p:nvPicPr>
                      <p:cNvPr id="410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3284538"/>
                        <a:ext cx="190500" cy="31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4" name="TextBox 25"/>
          <p:cNvSpPr txBox="1">
            <a:spLocks noChangeArrowheads="1"/>
          </p:cNvSpPr>
          <p:nvPr/>
        </p:nvSpPr>
        <p:spPr bwMode="auto">
          <a:xfrm>
            <a:off x="4230688" y="3121025"/>
            <a:ext cx="3986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/>
              <a:t>Add another radii to create a right</a:t>
            </a:r>
            <a:br>
              <a:rPr lang="en-CA" sz="2000"/>
            </a:br>
            <a:r>
              <a:rPr lang="en-CA" sz="2000"/>
              <a:t>Triangle</a:t>
            </a:r>
          </a:p>
        </p:txBody>
      </p:sp>
      <p:graphicFrame>
        <p:nvGraphicFramePr>
          <p:cNvPr id="13322" name="Object 6"/>
          <p:cNvGraphicFramePr>
            <a:graphicFrameLocks noChangeAspect="1"/>
          </p:cNvGraphicFramePr>
          <p:nvPr/>
        </p:nvGraphicFramePr>
        <p:xfrm>
          <a:off x="4792663" y="4040188"/>
          <a:ext cx="16573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6" name="Equation" r:id="rId18" imgW="799753" imgH="215806" progId="Equation.DSMT4">
                  <p:embed/>
                </p:oleObj>
              </mc:Choice>
              <mc:Fallback>
                <p:oleObj name="Equation" r:id="rId18" imgW="799753" imgH="215806" progId="Equation.DSMT4">
                  <p:embed/>
                  <p:pic>
                    <p:nvPicPr>
                      <p:cNvPr id="133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663" y="4040188"/>
                        <a:ext cx="165735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3" name="Object 7"/>
          <p:cNvGraphicFramePr>
            <a:graphicFrameLocks noChangeAspect="1"/>
          </p:cNvGraphicFramePr>
          <p:nvPr/>
        </p:nvGraphicFramePr>
        <p:xfrm>
          <a:off x="4767263" y="4500563"/>
          <a:ext cx="176212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" name="Equation" r:id="rId20" imgW="850531" imgH="215806" progId="Equation.DSMT4">
                  <p:embed/>
                </p:oleObj>
              </mc:Choice>
              <mc:Fallback>
                <p:oleObj name="Equation" r:id="rId20" imgW="850531" imgH="215806" progId="Equation.DSMT4">
                  <p:embed/>
                  <p:pic>
                    <p:nvPicPr>
                      <p:cNvPr id="133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7263" y="4500563"/>
                        <a:ext cx="1762125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4" name="Object 8"/>
          <p:cNvGraphicFramePr>
            <a:graphicFrameLocks noChangeAspect="1"/>
          </p:cNvGraphicFramePr>
          <p:nvPr/>
        </p:nvGraphicFramePr>
        <p:xfrm>
          <a:off x="5380038" y="5060950"/>
          <a:ext cx="110648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8" name="Equation" r:id="rId22" imgW="532937" imgH="215713" progId="Equation.DSMT4">
                  <p:embed/>
                </p:oleObj>
              </mc:Choice>
              <mc:Fallback>
                <p:oleObj name="Equation" r:id="rId22" imgW="532937" imgH="215713" progId="Equation.DSMT4">
                  <p:embed/>
                  <p:pic>
                    <p:nvPicPr>
                      <p:cNvPr id="133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0038" y="5060950"/>
                        <a:ext cx="1106487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5" name="Object 8"/>
          <p:cNvGraphicFramePr>
            <a:graphicFrameLocks noChangeAspect="1"/>
          </p:cNvGraphicFramePr>
          <p:nvPr/>
        </p:nvGraphicFramePr>
        <p:xfrm>
          <a:off x="5545138" y="5626100"/>
          <a:ext cx="1371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" name="Equation" r:id="rId24" imgW="660113" imgH="177723" progId="Equation.DSMT4">
                  <p:embed/>
                </p:oleObj>
              </mc:Choice>
              <mc:Fallback>
                <p:oleObj name="Equation" r:id="rId24" imgW="660113" imgH="177723" progId="Equation.DSMT4">
                  <p:embed/>
                  <p:pic>
                    <p:nvPicPr>
                      <p:cNvPr id="1332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138" y="5626100"/>
                        <a:ext cx="13716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608735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1" grpId="0"/>
      <p:bldP spid="4123" grpId="0"/>
      <p:bldP spid="41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719137"/>
          </a:xfrm>
        </p:spPr>
        <p:txBody>
          <a:bodyPr>
            <a:normAutofit/>
          </a:bodyPr>
          <a:lstStyle/>
          <a:p>
            <a:r>
              <a:rPr lang="en-CA" sz="2800" dirty="0"/>
              <a:t>Practice: Find length of the missing side “x”</a:t>
            </a:r>
          </a:p>
        </p:txBody>
      </p:sp>
      <p:sp>
        <p:nvSpPr>
          <p:cNvPr id="35" name="Oval 34"/>
          <p:cNvSpPr/>
          <p:nvPr/>
        </p:nvSpPr>
        <p:spPr>
          <a:xfrm>
            <a:off x="220663" y="1260475"/>
            <a:ext cx="3600450" cy="3600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1" name="Oval 40"/>
          <p:cNvSpPr/>
          <p:nvPr/>
        </p:nvSpPr>
        <p:spPr>
          <a:xfrm>
            <a:off x="1985963" y="3027363"/>
            <a:ext cx="63500" cy="777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43" name="Straight Connector 42"/>
          <p:cNvCxnSpPr>
            <a:stCxn id="41" idx="7"/>
          </p:cNvCxnSpPr>
          <p:nvPr/>
        </p:nvCxnSpPr>
        <p:spPr>
          <a:xfrm rot="16200000" flipH="1">
            <a:off x="1624806" y="3453607"/>
            <a:ext cx="1628775" cy="7985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6200000" flipV="1">
            <a:off x="422275" y="2241550"/>
            <a:ext cx="2484438" cy="23828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764382" y="3193256"/>
            <a:ext cx="1339850" cy="11033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776413" y="3346450"/>
            <a:ext cx="104775" cy="9525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1781969" y="3437732"/>
            <a:ext cx="111125" cy="103187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Object 4"/>
          <p:cNvGraphicFramePr>
            <a:graphicFrameLocks noChangeAspect="1"/>
          </p:cNvGraphicFramePr>
          <p:nvPr/>
        </p:nvGraphicFramePr>
        <p:xfrm>
          <a:off x="2338388" y="3452813"/>
          <a:ext cx="26035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0" name="Equation" r:id="rId4" imgW="126835" imgH="139518" progId="Equation.DSMT4">
                  <p:embed/>
                </p:oleObj>
              </mc:Choice>
              <mc:Fallback>
                <p:oleObj name="Equation" r:id="rId4" imgW="126835" imgH="139518" progId="Equation.DSMT4">
                  <p:embed/>
                  <p:pic>
                    <p:nvPicPr>
                      <p:cNvPr id="5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388" y="3452813"/>
                        <a:ext cx="260350" cy="287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968375" y="3803650"/>
          <a:ext cx="274638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1" name="Equation" r:id="rId6" imgW="190335" imgH="177646" progId="Equation.DSMT4">
                  <p:embed/>
                </p:oleObj>
              </mc:Choice>
              <mc:Fallback>
                <p:oleObj name="Equation" r:id="rId6" imgW="190335" imgH="177646" progId="Equation.DSMT4">
                  <p:embed/>
                  <p:pic>
                    <p:nvPicPr>
                      <p:cNvPr id="184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75" y="3803650"/>
                        <a:ext cx="274638" cy="258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833438" y="2835275"/>
          <a:ext cx="312737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2" name="Equation" r:id="rId8" imgW="215619" imgH="164885" progId="Equation.DSMT4">
                  <p:embed/>
                </p:oleObj>
              </mc:Choice>
              <mc:Fallback>
                <p:oleObj name="Equation" r:id="rId8" imgW="215619" imgH="164885" progId="Equation.DSMT4">
                  <p:embed/>
                  <p:pic>
                    <p:nvPicPr>
                      <p:cNvPr id="184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38" y="2835275"/>
                        <a:ext cx="312737" cy="239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383088" y="1419225"/>
            <a:ext cx="43703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sz="2100"/>
              <a:t>The Chord is bisected, so the other</a:t>
            </a:r>
            <a:br>
              <a:rPr lang="en-CA" sz="2100"/>
            </a:br>
            <a:r>
              <a:rPr lang="en-CA" sz="2100"/>
              <a:t>side is also 24</a:t>
            </a:r>
          </a:p>
        </p:txBody>
      </p:sp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1900238" y="3933825"/>
          <a:ext cx="312737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3" name="Equation" r:id="rId10" imgW="215619" imgH="164885" progId="Equation.DSMT4">
                  <p:embed/>
                </p:oleObj>
              </mc:Choice>
              <mc:Fallback>
                <p:oleObj name="Equation" r:id="rId10" imgW="215619" imgH="164885" progId="Equation.DSMT4">
                  <p:embed/>
                  <p:pic>
                    <p:nvPicPr>
                      <p:cNvPr id="1844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238" y="3933825"/>
                        <a:ext cx="312737" cy="239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440238" y="2454275"/>
            <a:ext cx="43545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sz="2100"/>
              <a:t>The Radius is “x”, so the remaining</a:t>
            </a:r>
          </a:p>
          <a:p>
            <a:pPr eaLnBrk="1" hangingPunct="1"/>
            <a:r>
              <a:rPr lang="en-CA" sz="2100"/>
              <a:t>Side of the triangle is  “x – 16”</a:t>
            </a:r>
          </a:p>
        </p:txBody>
      </p:sp>
      <p:graphicFrame>
        <p:nvGraphicFramePr>
          <p:cNvPr id="18443" name="Object 11"/>
          <p:cNvGraphicFramePr>
            <a:graphicFrameLocks noChangeAspect="1"/>
          </p:cNvGraphicFramePr>
          <p:nvPr/>
        </p:nvGraphicFramePr>
        <p:xfrm>
          <a:off x="1373188" y="2001838"/>
          <a:ext cx="846137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4" name="Equation" r:id="rId11" imgW="431425" imgH="177646" progId="Equation.DSMT4">
                  <p:embed/>
                </p:oleObj>
              </mc:Choice>
              <mc:Fallback>
                <p:oleObj name="Equation" r:id="rId11" imgW="431425" imgH="177646" progId="Equation.DSMT4">
                  <p:embed/>
                  <p:pic>
                    <p:nvPicPr>
                      <p:cNvPr id="184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2001838"/>
                        <a:ext cx="846137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Freeform 70"/>
          <p:cNvSpPr/>
          <p:nvPr/>
        </p:nvSpPr>
        <p:spPr>
          <a:xfrm>
            <a:off x="1390650" y="2238375"/>
            <a:ext cx="406400" cy="1025525"/>
          </a:xfrm>
          <a:custGeom>
            <a:avLst/>
            <a:gdLst>
              <a:gd name="connsiteX0" fmla="*/ 328448 w 407276"/>
              <a:gd name="connsiteY0" fmla="*/ 0 h 1024759"/>
              <a:gd name="connsiteX1" fmla="*/ 13138 w 407276"/>
              <a:gd name="connsiteY1" fmla="*/ 504497 h 1024759"/>
              <a:gd name="connsiteX2" fmla="*/ 407276 w 407276"/>
              <a:gd name="connsiteY2" fmla="*/ 1024759 h 1024759"/>
              <a:gd name="connsiteX3" fmla="*/ 407276 w 407276"/>
              <a:gd name="connsiteY3" fmla="*/ 1024759 h 102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276" h="1024759">
                <a:moveTo>
                  <a:pt x="328448" y="0"/>
                </a:moveTo>
                <a:cubicBezTo>
                  <a:pt x="164224" y="166852"/>
                  <a:pt x="0" y="333704"/>
                  <a:pt x="13138" y="504497"/>
                </a:cubicBezTo>
                <a:cubicBezTo>
                  <a:pt x="26276" y="675290"/>
                  <a:pt x="407276" y="1024759"/>
                  <a:pt x="407276" y="1024759"/>
                </a:cubicBezTo>
                <a:lnTo>
                  <a:pt x="407276" y="1024759"/>
                </a:lnTo>
              </a:path>
            </a:pathLst>
          </a:cu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4483100" y="3348038"/>
            <a:ext cx="43703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sz="2100"/>
              <a:t>Use Pythagorus to find the value of</a:t>
            </a:r>
            <a:br>
              <a:rPr lang="en-CA" sz="2100"/>
            </a:br>
            <a:r>
              <a:rPr lang="en-CA" sz="2100"/>
              <a:t>“x”</a:t>
            </a:r>
          </a:p>
        </p:txBody>
      </p:sp>
      <p:graphicFrame>
        <p:nvGraphicFramePr>
          <p:cNvPr id="18444" name="Object 12"/>
          <p:cNvGraphicFramePr>
            <a:graphicFrameLocks noChangeAspect="1"/>
          </p:cNvGraphicFramePr>
          <p:nvPr/>
        </p:nvGraphicFramePr>
        <p:xfrm>
          <a:off x="4603750" y="4138613"/>
          <a:ext cx="12446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" name="Equation" r:id="rId13" imgW="748975" imgH="291973" progId="Equation.DSMT4">
                  <p:embed/>
                </p:oleObj>
              </mc:Choice>
              <mc:Fallback>
                <p:oleObj name="Equation" r:id="rId13" imgW="748975" imgH="291973" progId="Equation.DSMT4">
                  <p:embed/>
                  <p:pic>
                    <p:nvPicPr>
                      <p:cNvPr id="1844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0" y="4138613"/>
                        <a:ext cx="1244600" cy="49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5" name="Object 13"/>
          <p:cNvGraphicFramePr>
            <a:graphicFrameLocks noChangeAspect="1"/>
          </p:cNvGraphicFramePr>
          <p:nvPr/>
        </p:nvGraphicFramePr>
        <p:xfrm>
          <a:off x="5834063" y="4135438"/>
          <a:ext cx="90170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" name="Equation" r:id="rId15" imgW="545863" imgH="291973" progId="Equation.DSMT4">
                  <p:embed/>
                </p:oleObj>
              </mc:Choice>
              <mc:Fallback>
                <p:oleObj name="Equation" r:id="rId15" imgW="545863" imgH="291973" progId="Equation.DSMT4">
                  <p:embed/>
                  <p:pic>
                    <p:nvPicPr>
                      <p:cNvPr id="1844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4063" y="4135438"/>
                        <a:ext cx="901700" cy="48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6" name="Object 14"/>
          <p:cNvGraphicFramePr>
            <a:graphicFrameLocks noChangeAspect="1"/>
          </p:cNvGraphicFramePr>
          <p:nvPr/>
        </p:nvGraphicFramePr>
        <p:xfrm>
          <a:off x="6692900" y="4078288"/>
          <a:ext cx="65087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" name="Equation" r:id="rId17" imgW="317225" imgH="291847" progId="Equation.DSMT4">
                  <p:embed/>
                </p:oleObj>
              </mc:Choice>
              <mc:Fallback>
                <p:oleObj name="Equation" r:id="rId17" imgW="317225" imgH="291847" progId="Equation.DSMT4">
                  <p:embed/>
                  <p:pic>
                    <p:nvPicPr>
                      <p:cNvPr id="1844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2900" y="4078288"/>
                        <a:ext cx="650875" cy="60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7" name="Object 15"/>
          <p:cNvGraphicFramePr>
            <a:graphicFrameLocks noChangeAspect="1"/>
          </p:cNvGraphicFramePr>
          <p:nvPr/>
        </p:nvGraphicFramePr>
        <p:xfrm>
          <a:off x="3778250" y="4627563"/>
          <a:ext cx="20685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" name="Equation" r:id="rId19" imgW="1244600" imgH="304800" progId="Equation.DSMT4">
                  <p:embed/>
                </p:oleObj>
              </mc:Choice>
              <mc:Fallback>
                <p:oleObj name="Equation" r:id="rId19" imgW="1244600" imgH="304800" progId="Equation.DSMT4">
                  <p:embed/>
                  <p:pic>
                    <p:nvPicPr>
                      <p:cNvPr id="1844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4627563"/>
                        <a:ext cx="2068513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8" name="Object 16"/>
          <p:cNvGraphicFramePr>
            <a:graphicFrameLocks noChangeAspect="1"/>
          </p:cNvGraphicFramePr>
          <p:nvPr/>
        </p:nvGraphicFramePr>
        <p:xfrm>
          <a:off x="5845175" y="4665663"/>
          <a:ext cx="9017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" name="Equation" r:id="rId21" imgW="545626" imgH="253780" progId="Equation.DSMT4">
                  <p:embed/>
                </p:oleObj>
              </mc:Choice>
              <mc:Fallback>
                <p:oleObj name="Equation" r:id="rId21" imgW="545626" imgH="253780" progId="Equation.DSMT4">
                  <p:embed/>
                  <p:pic>
                    <p:nvPicPr>
                      <p:cNvPr id="1844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5175" y="4665663"/>
                        <a:ext cx="90170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9" name="Object 17"/>
          <p:cNvGraphicFramePr>
            <a:graphicFrameLocks noChangeAspect="1"/>
          </p:cNvGraphicFramePr>
          <p:nvPr/>
        </p:nvGraphicFramePr>
        <p:xfrm>
          <a:off x="6800850" y="4592638"/>
          <a:ext cx="3905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" name="Equation" r:id="rId23" imgW="190335" imgH="215713" progId="Equation.DSMT4">
                  <p:embed/>
                </p:oleObj>
              </mc:Choice>
              <mc:Fallback>
                <p:oleObj name="Equation" r:id="rId23" imgW="190335" imgH="215713" progId="Equation.DSMT4">
                  <p:embed/>
                  <p:pic>
                    <p:nvPicPr>
                      <p:cNvPr id="1844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850" y="4592638"/>
                        <a:ext cx="39052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0" name="Object 18"/>
          <p:cNvGraphicFramePr>
            <a:graphicFrameLocks noChangeAspect="1"/>
          </p:cNvGraphicFramePr>
          <p:nvPr/>
        </p:nvGraphicFramePr>
        <p:xfrm>
          <a:off x="4914900" y="5138738"/>
          <a:ext cx="21526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" name="Equation" r:id="rId25" imgW="1294838" imgH="215806" progId="Equation.DSMT4">
                  <p:embed/>
                </p:oleObj>
              </mc:Choice>
              <mc:Fallback>
                <p:oleObj name="Equation" r:id="rId25" imgW="1294838" imgH="215806" progId="Equation.DSMT4">
                  <p:embed/>
                  <p:pic>
                    <p:nvPicPr>
                      <p:cNvPr id="1845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5138738"/>
                        <a:ext cx="215265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1" name="Object 19"/>
          <p:cNvGraphicFramePr>
            <a:graphicFrameLocks noChangeAspect="1"/>
          </p:cNvGraphicFramePr>
          <p:nvPr/>
        </p:nvGraphicFramePr>
        <p:xfrm>
          <a:off x="6097588" y="5638800"/>
          <a:ext cx="116205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" name="Equation" r:id="rId27" imgW="698197" imgH="177723" progId="Equation.DSMT4">
                  <p:embed/>
                </p:oleObj>
              </mc:Choice>
              <mc:Fallback>
                <p:oleObj name="Equation" r:id="rId27" imgW="698197" imgH="177723" progId="Equation.DSMT4">
                  <p:embed/>
                  <p:pic>
                    <p:nvPicPr>
                      <p:cNvPr id="1845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7588" y="5638800"/>
                        <a:ext cx="1162050" cy="296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2" name="Object 20"/>
          <p:cNvGraphicFramePr>
            <a:graphicFrameLocks noChangeAspect="1"/>
          </p:cNvGraphicFramePr>
          <p:nvPr/>
        </p:nvGraphicFramePr>
        <p:xfrm>
          <a:off x="6235700" y="6107113"/>
          <a:ext cx="781050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" name="Equation" r:id="rId29" imgW="469696" imgH="177723" progId="Equation.DSMT4">
                  <p:embed/>
                </p:oleObj>
              </mc:Choice>
              <mc:Fallback>
                <p:oleObj name="Equation" r:id="rId29" imgW="469696" imgH="177723" progId="Equation.DSMT4">
                  <p:embed/>
                  <p:pic>
                    <p:nvPicPr>
                      <p:cNvPr id="1845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700" y="6107113"/>
                        <a:ext cx="781050" cy="296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3" name="Object 21"/>
          <p:cNvGraphicFramePr>
            <a:graphicFrameLocks noChangeAspect="1"/>
          </p:cNvGraphicFramePr>
          <p:nvPr/>
        </p:nvGraphicFramePr>
        <p:xfrm>
          <a:off x="2336800" y="3378200"/>
          <a:ext cx="4429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" name="Equation" r:id="rId31" imgW="215619" imgH="177569" progId="Equation.DSMT4">
                  <p:embed/>
                </p:oleObj>
              </mc:Choice>
              <mc:Fallback>
                <p:oleObj name="Equation" r:id="rId31" imgW="215619" imgH="177569" progId="Equation.DSMT4">
                  <p:embed/>
                  <p:pic>
                    <p:nvPicPr>
                      <p:cNvPr id="1845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3378200"/>
                        <a:ext cx="442913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4" name="Object 22"/>
          <p:cNvGraphicFramePr>
            <a:graphicFrameLocks noChangeAspect="1"/>
          </p:cNvGraphicFramePr>
          <p:nvPr/>
        </p:nvGraphicFramePr>
        <p:xfrm>
          <a:off x="1552575" y="2932113"/>
          <a:ext cx="34131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" name="Equation" r:id="rId33" imgW="190335" imgH="177646" progId="Equation.DSMT4">
                  <p:embed/>
                </p:oleObj>
              </mc:Choice>
              <mc:Fallback>
                <p:oleObj name="Equation" r:id="rId33" imgW="190335" imgH="177646" progId="Equation.DSMT4">
                  <p:embed/>
                  <p:pic>
                    <p:nvPicPr>
                      <p:cNvPr id="1845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575" y="2932113"/>
                        <a:ext cx="341313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473075" y="5076825"/>
            <a:ext cx="2249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/>
              <a:t>Pythagorean Triple!!</a:t>
            </a:r>
          </a:p>
        </p:txBody>
      </p:sp>
      <p:graphicFrame>
        <p:nvGraphicFramePr>
          <p:cNvPr id="18455" name="Object 23"/>
          <p:cNvGraphicFramePr>
            <a:graphicFrameLocks noChangeAspect="1"/>
          </p:cNvGraphicFramePr>
          <p:nvPr/>
        </p:nvGraphicFramePr>
        <p:xfrm>
          <a:off x="847725" y="5429250"/>
          <a:ext cx="130175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" name="Equation" r:id="rId35" imgW="634725" imgH="203112" progId="Equation.DSMT4">
                  <p:embed/>
                </p:oleObj>
              </mc:Choice>
              <mc:Fallback>
                <p:oleObj name="Equation" r:id="rId35" imgW="634725" imgH="203112" progId="Equation.DSMT4">
                  <p:embed/>
                  <p:pic>
                    <p:nvPicPr>
                      <p:cNvPr id="1845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5429250"/>
                        <a:ext cx="1301750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6" name="Object 24"/>
          <p:cNvGraphicFramePr>
            <a:graphicFrameLocks noChangeAspect="1"/>
          </p:cNvGraphicFramePr>
          <p:nvPr/>
        </p:nvGraphicFramePr>
        <p:xfrm>
          <a:off x="709613" y="5849938"/>
          <a:ext cx="153670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7" name="Equation" r:id="rId37" imgW="748975" imgH="203112" progId="Equation.DSMT4">
                  <p:embed/>
                </p:oleObj>
              </mc:Choice>
              <mc:Fallback>
                <p:oleObj name="Equation" r:id="rId37" imgW="748975" imgH="203112" progId="Equation.DSMT4">
                  <p:embed/>
                  <p:pic>
                    <p:nvPicPr>
                      <p:cNvPr id="1845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5849938"/>
                        <a:ext cx="1536700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35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9" grpId="0"/>
      <p:bldP spid="71" grpId="0" animBg="1"/>
      <p:bldP spid="71" grpId="1" animBg="1"/>
      <p:bldP spid="72" grpId="0"/>
      <p:bldP spid="8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OUTPUT_FILE_NAME" val="m9hch73"/>
  <p:tag name="ISPRING_RESOURCE_PATHS_HASH" val="ca6bf3abc8c515d48857a5c5328843bb275e6"/>
  <p:tag name="ISPRING_RESOURCE_PATHS_HASH_2" val="baf1e3c95d7f9a7bc44e5dfa6cbd42cecb9950"/>
  <p:tag name="ISPRING_ULTRA_SCORM_COURSE_ID" val="2031257D-ECCE-4800-A6E8-EB74A6AA3AFF"/>
  <p:tag name="ISPRING_SCORM_RATE_SLIDES" val="1"/>
  <p:tag name="ISPRING_SCORM_PASSING_SCORE" val="100.0000000000"/>
  <p:tag name="ISPRING_PLAYERS_CUSTOMIZATION" val="UEsDBBQAAgAIAA1NU0cqDcM2UQQAAAsQAAAdAAAAdW5pdmVyc2FsL2NvbW1vbl9tZXNzYWdlcy5sbmetV/9u2zYQ/r9A34EQUGADNrcd0KIYEgeyxNhEZMmV6DjZMAiMxNhEKDHTD7fZX32aPtieZEdKbuykg6SkgG1YtO+74913H49HJ58ziba8KIXKj623ozcW4nmiUpGvj60lPf31g4XKiuUpkyrnx1auLHQyfvniSLJ8XbM1h+8vXyB0lPGyhMdyrJ/un5FIj63FJHaC+cL2L2MvmAbxhEytsaOyW5bfIU+t1U+/vf/w+e279z8fvW7t+sBEc9vzDoGQQXr3pgeQT8PAiwENe7GPL6g11p/D7IIl9YiPrXH7ZZj1IsTn1lh/dtotwxD7NI484uKYRLEfUJMLD1PsWuNLVaMN23JUKbQV/BOqNhzqWImCo1KK1PyQKFjIa97lzA3mNvHjEEc0JA4lgW+NI1UUd78YWFZXG1WAuxKlomRXkqfGJzDG/H5b8BJcswoYheBVbQT8U2VM5KNO16G9Iv40pkHgRTH23d2KNcZ5ityCaTcDUUI7wiEAFKzkxRNsY8MyY45sKYchzMh05sGb6hBmYr2R8K6GxrHAUIMFz7usgCM4BHZF0SoIXZ00cIUYumVl+UkV6QE/9gvVBUx8JwAKOnQPnGqMHTDUWIBuFAVPqi6wOY4ie4rjSXABRIa+C4ZYBGfQbmdDLC5xBC2Coy4b3z4nU1sTXrfYjv+7/kqYprO8QyxJwE6nbytUXcKKTil0gem0cpiXCH9cQtWI7X2nixtASKyp11psOYRQpN3sAU1xsKv583FJ/ohPbeJhNwZCucEqpkbstDMG8pCrCjEpld4A+GXpluUJR1c8YTUQ/g7+lorU/E0X20Tydy3+QaxqpeVVq0q+iy9ejZ4XGqEeqOmKFXmPPn8AdaCJjzeb1SXstKp4dlt17WIvE6MfEsVz96W77n831acuz9zRA/9DtxM1wjQh0O0TofpbYDiKtPjC6SH7WxH/FBwtGn0DAST59QCfftAC+Ao9FeMcMn8QwjlUZID9Ck8iQnWO+VUpqs4z2xSqqff3OZLAkCR5xe95csWvFfS/5GzbHN0g4YY4oyc4G0SIvcniQKdbFB8CWjfjA4QkRQb7T3tgLud4l8FGXg8ysVK1TI2cSXFjJBZqU2f88cxyXajMrEpW7nqpUfiT50TRbC5snC4GnL0RtkNnFju272A97uoelj2NgMs6Jo9GsWdPtDmQOmNVsoFz5VrVedoTqJlYXXxqA1ib0oizItn8++VrT4wHkTSrqF39fRAIdKjWJfwN7E9fVbz8qwuE2pNDO/PQx6qd8Hd2PQd+SoAOP2SSZs2hlakMlkbdfoFtbdFsSm1nNgdCRoZ/qi6S7jFlH2Fuh2cgSmYWtcZzVtyAolGl5CAUk2pNwGqY9/tLVl1JkfMhts87E/SGKVnEtuuaGyc0nxTJTXOWpjBXJ+3VU8LVsy+YM7N9ELwHeDwV1UBAc8bs5AUavXm+b/Pt4yPn21Npru1Hr/du8f8BUEsDBBQAAgAIAA1NU0cl32KDvQQAAMsWAAAnAAAAdW5pdmVyc2FsL2ZsYXNoX3B1Ymxpc2hpbmdfc2V0dGluZ3MueG1szVjdbho5FL7nKaxZ9bIhSZNsGgERIYOCyl9hsm20WiEzYxhvPPbU9kDp1T5NH2yfZI9xIBAI8WxFFOWC4DnnOz/2+fwxpcvvCUMTIhUVvOwdHRx6iPBQRJSPy95tUH9/7iGlMY8wE5yUPS48dFkplNJsyKiK+0RrMFUIYLi6SHXZi7VOL4rF6XR6QFUqzVPBMg346iAUSTGVRBGuiSymDM/gQ89SorxKoYBQyS61RJQxgmgEKXBqssOszrCKvaI1G+LwfixFxqOaYEIiOR6Wvd/Oq+ZvYWOhrmlCuClOVWDRLOsLHEXU5INZn/4gKCZ0HEPiR4cnHprSSMdl78PhscEB++ImzhzdVoENTk1AOVw/BEiIxhHW2H61ESUZEQl9JaqiZUYAdG1txVKT73q5YJeiGccJDQN4gkyvyt51MOj5db/nt2v+4LbXtKk6ewSNoOk7+fSbjWt/0O4Efn9wE7SauZ0C/2uQwylvZs7w3Z7f99uB3xtcNTo5PdyTevTxW9VGM6fPF/+q3wjyRmpXW3ldujedtptPrdPqVtt3uVK7uev6vWaj/WkQdDrNoNF99Jqf+5UTXiquD0sJhkpkcm0kFmzRjYUWTyZDEQ1sxbAck0DUKczwCDNFPPR3SsafM8yonpm5BlK7JyStqpSEumdmtuyZOfQe4SwgpAbBVhjhdMkIH0/Wqi/a8CuVbU+0BJSXYj5rivGrZ396tsz++Ox8d/rb0ixhrXEYA/HpBW+triysRoKvUZb5joaCRcuCSDIkURsnZIXP+/eU18HyyEMjOEQMSq1KipmHqIbSw6WzyoZKUz2/Qeqrlgiw4KYiqNXfaEUYYwn1qdX1h64bzg4rf7aFJuov2wi79JypzyN0LfEUbjIX8y7hLmY3sEnMbBSRTklIrHJYoipjLsa9xcC5GLewvCcSBUIwJ/vuYiRQg4+EU+4Jpk55fyFDRTVxMb2iTqE7mWaUOyHOj45TliJjEZqJDDF6T5AWCDqSJfBfTNCqgkAjKZL5KqgcjRSjcKwnlExJdOkS6A5CJBl4mjFmRNsI3zL6Aw3JSEjAJXgCBxjWqbL4B7mAU6zUIyhe5PjO3sON9rX/9Z0pEEcTDJomHziwCklSvQ98DLVzASEYE9DNFQjoTIgzGBWzPxGN5mYuZTrHjvFkvulmI+egsN0U8rGY8CAE/qM8I66AIeZIcDZDOISRVeYITajIFKzYw2Kh1f9K0LoiyuepjoGmIZiM3Ejn8Oj4w8np2e/nHy8Oiv/+8/P9TqcH3dBl2ESzwqG2U6E6ez5Rwy/4PaM63byeaM8XnJ5VoM5+edPcoUadPbcIP2ffp8rU2XFDn77guUOlvuC5Q6tu+NaFTAxRRRsnYftPnQeVtalESkWjkLYLprmue4t6qe9Xe7UbBHt02wz6F27XJIKGhTGQysj8VHe6hW8D2A7fCd503UmG9Pw/nABhA52Y0y1su+NU8CdHmWZkQ3dFMjilAHf+2AoMuPUZTUAyRa9G579Crs+N1D55eW989SrM8Us/tSzt7Ik5CJZhDIdobwfvzTPzPtv7ljpmvy1f7qy9zVm+IVl/ZWqeJJTTBPpoBOjyPWvl9OSwVNz+qFAAtPUX0JXCf1BLAwQUAAIACAANTVNHSEisH7ECAABRCgAAIQAAAHVuaXZlcnNhbC9mbGFzaF9za2luX3NldHRpbmdzLnhtbJVW227bMAx931cE2XvcXdMBaoA0zYAC3VqsRd9lm7GFyJIhyeny99O1lhM79kIUiMhzSIoXpUjuCVt9mM1QxikXz6AUYYU0mqCbkfxmnjZKcbbIOFPA1IJxUWE6X338aT8oscgxFj+AmMrZ4QzaMEv7mULxMb4tjQwRMl7VmB0feMEXKc72heANy0dTK481CErYXiOvfiw328EAlEh1r6Dq5LS9NjKNUguQEkxK37dGRlkUp0BDpCv7mchpQ12+/QntQCRRlrb+ZGSIVuMCukW+XhsZxjPtvduVpZHLBAV/lYZ++WxkEErxEUTX+d1XI4MMXjf1/8xILXhhCtrlXG7iO4dynOv1M1ldGRklmAuZQKNd8OWxd72LQP5rvPfIrKvg9MnU9eRBME1PKayUaAAl4eRssuRvj43S+wGrHaZSA2JVC3rSST/hRgY3XV2L+wNvhOWxL69pIa+cNhVsXMKRu66+xW82t/atiJ2+66IMBRy8MkqxVbbI37quZ8hI2SKfKcnhkdHjGfzU4jihx7fYd/Ny+bUVGNbH3FvDKVhNpAezuTIK7RUBU/EcVtKk80IqMG1DidW5lJKznBDDB1JgRTj7ZXDp0V5GouTE4Eetf7CQIopC37zZHPUrHffLnsfH0f0otHdz55nSb/jNHCuFs7LSP0pyPvM8vSTazTzpZ5hXUsNB3LMdn8ipsNiDeOGcTo3CuIKpWO4WawCNkqgAKOmvMPI++krPmioFsdUdIxBGpqtzuJIUJdV/6pXAG+TB6Bs2YHVUVWp/DBP6Do80fgAAi6wME+sOzlI1VBEKBwh7HynslYfuhqSe0KFhW6sH2Kl43LzmZB6jFWrH0b8S7ZzEfrqGHsKrTquf4SzjI69wKu3FOks/9iaHl8yMXgxyCj9MHdfafl5CrTT/Sv4DUEsDBBQAAgAIAA1NU0dBWHYjkQQAANwVAAAmAAAAdW5pdmVyc2FsL2h0bWxfcHVibGlzaGluZ19zZXR0aW5ncy54bWzNWN1y4jYUvucpNO7s5UKSTdIsA2QIcQZm+Ss43c10OoywBVYjS64kw7JXfZo+WJ+kRygQCITI7Sbt5IJwfL7v/Fjn+MOVy68JQzMiFRW86h0XjzxEeCgiyqdV7za4eX/hIaUxjzATnFQ9Ljx0WStU0mzMqIqHRGtwVQhouCqnuurFWqflUmk+nxepSqW5KlimgV8VQ5GUUkkU4ZrIUsrwAj70IiXKqxUKCFWsqSOijBFEI0iBU5MdZk2dMK9kvcY4vJ9KkfGoIZiQSE7HVe+Hi7r5W/lYpmuaEG5qUzUwGrMu4yiiJh3MhvQbQTGh0xjyPj469dCcRjqueh+OTgwP+Jd2eZbstghseBoCquH6IUBCNI6wxvarjSjJhEhoK1E1LTMCpFu2DU9Nvuq1wZqiBccJDQO4gkyrqt51MBr4N/7A7zb80e2gbVN1RgStoO07YYbt1rU/6vYCfzhqBp12blDgfwlygPJm5kzfH/hDvxv4g9FVq5cT4Z7UI8bv1FvtnJjP/tWwFeSN1K138kL6zV7XDdPodfr17l2u1Jp3fX/QbnU/jYJerx20+o+o5bnfOOGV0vawVGCoRCa3RmK1LPqx0OLJZCiiYVkxLKckEDcUZniCmSIe+i0l058yzKhemLmGnXZPSFpXKQn1wMxs1TNz6D3SWUJIDYJtbISz9Ub4eLpVfcmG36hsf6IV2Hgp5ou2mL559mfn6+xPzi8Op78vzQrWGocxLD692lublpXXRPCtlWW+o7Fg0bqgCZwSBrXUJcXMQ1RDbeH6qjYd0DeUwfkx2OPihOud4sIYS8hYbdof+mi2cFj7pSs0Ub/a0qzpOVefR+ha4jk8mlzc+4S7uDWh7cy0nkinJCRWOTxRnTEX58FqhFycO1jeE4kCIZiTf391yFGLT4RT7gmmTnl/JmNFNXFxvaJOoXuZZpQ7MS6PjlOWImMRWogMMXpPkBYIOpIl8F9M0KYmQBMpkqWVYaWRYjQiaEbJnESXLoHuIESSAdIMJiPaRvg9o9/QmEyEBF6CZ3CAwU6V5S/mIk6xUo+keJXjO/tkbXWv/S/vTIE4mmFQKfnIYU+QJNWvwY+hdi4gBGMCurlBAZ0JcQajYu5PRKOlm0uZzrFjPFvedHMjl6RwuynkYznhQgj7i/KMuBKGmCPB2QLhEEZWmSM0oyJTYLGHxVKrf5SghSLKl6lOQUdDMBm5LZ2j45MPp2fnP158LBdLf/3x5/uDoAcl0GfYRLNSoHFQczojn+jbF3DP6Eg31BM1+QLoWU3pjMub5gF96YzcI+WcsU+1pjNwR3G+gDygO19AHlCfO9gbIROzqKKdk7D/x8uDbtpVIpWS0S37JdBSqb2NAhr69UGjiaDrt+1gWHZ78CFoQRjDmpiYn9NOz9XbABrsO9GbPjoJi4H/sxMh3BKnXegWtttzKviTo/AyQqC/IQKcUoCn+NRKBniOM5qACIrebEH/m3X53JC85qZ9tQ30Jrvg8M8huym+1y4gWIYxHItXO0r//fb8rg37P/XAflu/JNl6K7J+07D96rEA9u03srXC31BLAwQUAAIACAANTVNHkkawmakBAABDBgAAHwAAAHVuaXZlcnNhbC9odG1sX3NraW5fc2V0dGluZ3MuanONlE1PwzAMhu/7FVW4oml8DrhNMCQkDkjshjhknddVS+MqSQtj2n+nzr6aNGHEl8R58jp2FK97STNYypKHZG3ndv3mrq0PyGdUBeeuX0T8BfmZFvkMJnkBIpfAPKTeHz24N0ciJMykFZ2u3klWt/QY0s6cC93Gy4CECvh06HAdAL8Cvu/Q4R8ntV1a25RadZ5WxqDspygNSNOXqApuGXb2bEc7Qw/GGtQJdM5TcESHdsTIo+LNkKzNpViUXK5eMcP+lKfLTGElZ7H4i1UJqnnx5RYY3A8fx46cyLV5MVD4gcd3ZHGyVKA17OLejsmCsOBTEC3dgR1/oI5wNyGPrnOdmz09uiBr0yXPoFOluxGZi8lGq1PNIVmXM/BttsTVJZlDCL4C1ZF6uiZzQCyr8h8PWCrMqCIdtFvzAyqQz3KZ7UIPyIIcXZZkY9U7Jmqv/8ScL4TeF1qEfl8Rax2hf+/5zEHQiau9uK+huNGW5YPxbhXtQs5tjN9IaP2RMG4MTxdF0x+a5kg1B93MQb3IOZKj4GoJaoIo7L5EA3aClbENOvn0szlxn97mF1BLAwQUAAIACAANTVNH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DU1TR/WL2nlmAAAAaAAAABwAAAB1bml2ZXJzYWwvbG9jYWxfc2V0dGluZ3MueG1ss7GvyM1RKEstKs7Mz7NVMtQzUFJIzUvOT8nMS7dVCg1x07VQUiguScxLSczJz0u1VcrLV1Kwt+OyyclPTswJTi0pASosVijISaxMLQpJzQUySlL9EnOBKp2cfRNLMvSSE5X07bgAUEsDBBQAAgAIADMDgUT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A1NU0cXtWh9jQoAABNaAAApAAAAdW5pdmVyc2FsL3NraW5fY3VzdG9taXphdGlvbl9zZXR0aW5ncy54bWztXOtu47oR/t+nIBwcoAWK+H4rvCp0oRNjHdvH0ia7LQqDsZlYiCz5SLR3c+AffZo+WJ+kQ0qKJUVWpGy63d3KQoKInG9IDoczJL/1DrwH01Z3HnM25u+EmY6tU8ZM+96T/oDQYOlYjjtzqUeZKIgXIZts6LuK51jErSCPEXtF3NW7yh2xPFrx5UMEMqHidseYY58vHZtRm53bjrshVgXtibUDPWoNnkr1ZZyzp+4Taig+WbA7sqTJtoZtuS/XXkTFWmoMew1FTsUsnc2W2I9j5945vyXLh3vX2dmrPH1cP26pa5n2w7GZjtw7IWyZHhsxuknpnDbE2rCRA7WFqfPosW99ua10+tlAi9xSK95eS+NPHliywQxjJJB70zNZBNnt9Or9eipyS+5pmuWbtXano5yA2NBGCqbfqg+b/QwMo1/Y0RCNdr19Qtoij9RNawJrWls5MRJnu9umOpE87A3b6RjXuedWToN1ax25PcyGWQ5ZwZo/dq8x7A7VbAwfHG/uaOpOv6GmNxQ3WMxzBtVIQBExp5oMOr6iG9NeOZ9H9p0TAMN4o/JaT6oh37FQryv3tB68tZRWA3VbuIF7SMNtFer6Ta3fVKFOa9TVQTWhwtfr0iUEmXStg2qs9jlgZHvUZSN7Rb9Izbh0tCo+ggsXzA9yntRp8ecQtnoQpmqhVr3dbeNDQ242mx2ktrW6Vjt0u/2uXEe41mrXmgel12g2mqjebtf7nUO922g34W3Y74CWFu53UKvbajW0QwM3AI1kWdEa6qHb7NfrMrSGe331MBwq3VoN1ev1Zks7tDvNoVJDIN0EHXKzxw3Y1JpKs3OQFbnea6KhOlSGrQPWcEdto14Dd2q1Q0tRmrXa0bjH0UXNdSzNPZzQnC8oTJ2C1Nqjt8Wda7DcuS4IG3QDXs5okOcU9Yqw9fmS+L4LUjxthkJP+TFW+rQYuApJ55lyUBV/x1ZJNOnmzJrSWU0kzGAEeZAigEtnvm/lwEUTJ8BEyswLC9ryc2YW6ETqzNPNY+6EhkTWzJJOSZ7SmZ8288PCZCad+XkzFzKSPqUzP/wVwB2bfNkiJxKodOanzixoMoNKZ37uzMYkUiiYRSTPl0EiJYA1RPbMFH+WRKUzP31mopJZFKwn8mcmKCWNgulEAs2FC/Mo9FBk0Fygp0QKFhcpNAsVmi3NiYLXZCwZbKAVmNxocAmKhMqZslCnVzN58mkxnl5MF8rooiKp/qpEfFn+sdHpfam3O38aVANcTk36lTwex3Uhoaxdy6drYsyn4wUoxOPFBH80KhL/XRg6/WCMRxNckYI/CiuYzfF1ReK/80A/zOd4Yiz08UjDi5G+mEwNYZcxNrBWkT45O7Qme4qYg/Ym/YzYmiIIz6ZLkWeZK1HBQ7Zp72iO9rS5fDOaXCyM6XSsL/BEC0sqErZXSHPJZ3CH4ormso7noMMlkDFfB1+I+RcakGxZhZVcji4ux/Bj8I5cmvdrC37YK3ozwxOYP2rnAF5hXZcv8EKZfoSZA4+bFgRN34OjvS8I+oR18Ays54BN5OvRhWyMphPuXHOsG/OR+uRZS2Ijx7YeEVkuAYcge+xNZ+dBCXc2uvJ9zCvckI5//QBuPZLHKS7s60SmLZz53txT6IW7yjVTsKxUrPG5+vXD6G+LoTwaY20Bk6dNbxaGWPW8PQLLw3YYIpbl8GFA02S1J/aSolu6JDtwsUcQW5krIbYlMHjemd925u+IsGBp/RKsyomGP/5y/tW9GxljCCs3xLXzLbGEtlhkeD7kDWwloeuQz7fspbFE7HH+Vh15g9HNZF0/ObQ8c/T140p04RWD0sHv8RwSI4QDxXQKgfAVeAzEwA0xrULA0WQIzYljMOzeXcQPJ4UUTKaBjomDvkLNNcxFrCPXMEfFVNxgRR8Z3Or0lm9Ic4DF7Pl+kO47/NhgUTibPfnPLb1zIEZYlOxhZqHc9HyHOn9de0UdJYzEPF5GQ3ugaALduhc3rAg6ZpkbvjPPp/bDFQ6t6YfjmElunJ21ErHPMh9ESIap2m18y2z9afPbvXOdjSi1iBcuNj8p/PUrO+IPce63O4u0mUOvjuW5erlQ5YmK+W6RL3UrPw7cnPdsbOiLsaxwDeDvG8KWa0hId3wPn1+Xv9vT8FAGfYF5dUrc5frf//xXfjWJ/vilKCj9S1E9sIp5HMNP+v4+cRj1/pFDjyErcah4yQkMNsshNP/eWXhDYEvZMGT18gocRhf+4ezcZa7NR1TJlTx/D2FEbOUq0hVxHyAMGY5jFVUkhs8dhBXuw/EMsWOWadOC8K+O63zwxmi2kDVNHK5goVjm8sFPjytEUHCPgiw4ZRXQp17KEwhUCZV0ZbLiOkWqCGMCrEv//bgq96mZ46ngeGKFE7GzY7EDsM1cx5rxq4Pnd2UgwG86bi0qMZefmcK3qIS3dj4HcycJgmpQjRYlRWfQhxnfVQYq42VJ6TmFM9YqIhoUJOWuHQsipOqPJiIeL0+iVFURN2vRfj+VPes4bPiDqkjPj4VJ+Qn9wp7JRwqT8jpPG1M4YTwDJWuiyPC2QyFutDzPzIEMtQkUhvYN3+IyvAdjfuvlRboUFMQlN86KSiL7GeaGBouZl0U7XD3R44H9lMevOOb2UQ/OU4mKo/NWs713wExm0dOuLcYBCzA6++I9zf8DmbQF4N/OJo3hlyL2uKXvKnDWIMv1ht+TV1Cg412Fm/NI66ThtmE048GsEHIjgrmI5YVwNg/hEYRPOWdCHH+lZ4MG1WdmGlSzJmgQqD09f/Zuc0tdDC5g0tA342VR6XV4y3EtNmZx2InKKJ6tQbUNh40QEymIeZXY1oRLxX+J1m92FjMtuqdhmIoUREyTPfqBB0sj27NlNqZ3LOrbQUnhJRDEuaMjRqXjFSdh4myTivNriqUcRm49MfqUUBXmnWOsSslEYYjmzh6Nzg5LzHo1pSmQPWX9QTWaYSFApXBWmUTWha9woTPiwjFmoe/gNLOYiav6RQh5M6IrN2H1NkSX0mr3szmJFKKrr7QarcY3ILpq/a6Ku4WJLtzjz2uIrg7mT3GiqyY+35rokuv8KUZ09WT+FCS6hl3+5Ca6mpzPbhQlunz+vyjR9aL10omulyc6hejSavwpSnS9PEsl0VUSXUlKZ3oljybRe7aKpDuu+/hnoZns2BqcZ008tDI9cUQQzfqXgYmrML4r5BeEK2dDTPu8pNm+Nc3mX4bwu/mb6VzjNuSXIURwAp8ddxVzmm2xG8XRRJ2Ca6pGRL/B1YS6TU5VLcF16JKVlGBJCZaUYEkJlpRgSQmWlGBJCZaU4H+FEgQ3eZONO/HT3sbht9TnJRtZspE/PBuZeQX8ejIycoudi42MyP/AdGSkT/+vfCSj25KOLOnIH5GODH2q5COjrGMscL5ER2YsuTx8ZPY/jfluCcmn7+b9qKRjV3wKko7tLn9K0rEkHUvSsSQdS9KxJB1L0rEkHUvS8ecnHb8rmvB/wOiV/NtPz7+V5FlJnpXkWUmeleRZSZ59+6/yFWXPyu/yld/le2Py7PQC+Km5s5cRz6mz55jvlTkLJr4YdRaAfqqv8kUW9s/xTb4CzFlE9BtQZ8kygIK+k//v838AUEsDBBQAAgAIAA5NU0eFzc13EyUAACYyAAAXAAAAdW5pdmVyc2FsL3VuaXZlcnNhbC5wbmfte3k4m+n7b9qhHaatjk4XtX27qCnFlBJLSnU607G3tcQWGdUwltAgSIl0us5MLW1VUmLrKGqNNUgsbU2lRDC2ICI0JAgJgogIJ4b5/n7nOr9zXef8c67rd675w+V9n/t57vvz3PfnuZ/7efO+v15zvLpf8bgiAADYb/PDlRsAwGckAGC3x+d7ZC2Pc22WZf92Rdy4ehlQ1qk2LbuRC7B2sAYAKpK/WPeVl90r3P7BIwIAUH+89bcreXIBBgCcJ9tcsXaJ8Zljej0JmfbYOx+XH3c37u7bkUfeMZN7DBpe/nAJpvrLwd2tX6R9rtL35Xnrl9cRCddBD+Ryf8rwvnISP/bzrWS579W/zTh2su1W+NfS6BWjpipOKb9opohfFCDVWL1e0/m4qL9xY7nMczmJ9nv8/H3NkCZRowAi5kc3fyFDFVBYyRM1b0ppyfFLudqFUVUoo6n8gtsy0VutO9JlOtBqfVyJsDiHtxYlAkdfJu2TjcH9yxeYWAe2BtIaqp7J7seeT9hOFudYqH6+JZxSr3+EMpFdAfSf5cQmh0tXqQbNIPVWmHB4ZbxmJFkqD8j4zFqkMTm80IXZEPb6epsQ4Jo+VOkgFPDWrA7ZTdMWmRWehW6u0QvYC1EFoBNxk6ngMh/81Gr6LfzKUBk51Nd8Mhg/19kQwHChsCs3HWYaDVWjfilpMalaiEbMIkf6z0KpcMbS1J+5Ty6GGmhNJUlWlQeOAga7Su/zKZYrFTQyS8qn3d+rVNbAgwiGG4SZgpEGAVqAT+ratJhUGH9i0FSHGn94tEzDauFXp5B4IRATIdTGLGqDd8WYbEDEgs0NAe1o8+qH6XL0OpMlZaYOlf9ptSm0gsIxKy0hq4UZizW0uFp1P7M9RiFDm2fMkvxMZg8ui3IGAmazEpuf+BHYZY5izwFWF+wNLX4YliaqsAoNb5emSpd+Voobm7loPLy8urFUYIU+fFsYN0JJo5hqAG6Lk5QjcdpeZiptbQx0dZP3c+e9TMSm9o9nVvnKB5zO8iITuuuDux3qCIcY5MiZHDxbV5vrd6m9qVQpvXUh+rxFUvKk+4lPL3gxmbKBs9nJcROnwqabg7svUu5GyWw/xaONmgRWGwvJ0LnHkI2yBAmSjt4H8M5PkWPGdMWOCv03M+wnXv+eoH3azKZwA+UjjejJmsa1GM6ZorPoNjc1ejMXgocYHKi2/TNshTmiXXtj2nEzwSjrmjoDsof5A89/jtyF5keAd33DVEgY6nzwPvLqo+Te/vLZ7AecJUK3p861/H5Tdv8FVIn0ZXnmwOSSU7RnNAXl8iSCc9g4eUk10RrIO26cHHTesfmcLrWjoXK0hvYMqcZF2RccIKEwnGOqIodRVv9wjVrtKHc56w36mmB5wbQzOHVj+U6ohZs/hdFxLgFu0XSKqo7zkCC8KfqUQKI2L1vp61ZYAqMRDoVtBrDyoSsercVoZb8YfnmzYVeIIIRZBTfTWAQxIALmTJkodiVCHTh0tCYLlUW5I+hvavdTNzrfZGA0+0LyJaAuM1eOuS7sUvi27dfvHL+ekTuhfcTs7Jtx43PaqirE2ezAxbiMsP2qTlHBYuTz55TqyDxoftudK1ncKwYt4SdTuGlQbLavh2Mr1cZuLSBmLSCerbBawUR2O/zUQeyf9+7Bl79cUFbUPZhv0XXo9qEDh44IQVIjiHxbQgoqH3OrYbYFhFkZCiBw0rge/vnUC8bJoK66tPxWapxR1z7qnf7ycxbS7/26aetBTKPQfOp6kPtFQncG3zN5qCF5XP9eqDxjJlsUvYKUp84mz+ACW/20uoQ+XRLLll71IQOVglFtVIa6rgoRNNoT5n8k0qhraCET2bla0wByu1uInI3MGDCBSascDmdUOtR0wCU6La1oPD3vsncrVTibqy/RlZzlWapiJ/ubjokgyIDhyfIFlIOXsHBTdUhQ08FLkgeMrastW5BQHTaXHQEzV0ocvXmndWcm6hxv9oZlBJB4f+T2tdluEU/7JErNaawywxyRUGJHOkSijGWibqE8uJ50BMnZTOauQbU8aE0rR7wKGXrQotj47NqxIaU04uWwxGwsfQbam/DOTEhA9GaK6cLj2MmA9HRLYTvISNChTSWgzundD80n+LKJiS2GAkQDHotQjf4yskrPbKEsfjmrzE+7RZhFGDczCXIfFapYdVH4HWHeAjjF9pFeci08aN2wzE8lWWCeZddKi+qbDwGvIU0dg/Fb7CHYZNEtWUTCYpwalq4vDSbdmSPNEkIYi43XW6UukrJHiZJgNRNLQmDvRf1TTGQCJPocAMDlTuH0DbzOzFw5oa2Uq2iB6mj71vFYj1WvnpPJ79gqb58seh2qo9o4hGHzQ6vd20721y3hlzNzspCO18pybivK1oXfGy/PA4R/gWyDgx71531UKFbIn+6snvZxTJGm+qJ8hI7RHGhXsPs9f+bXQS7WtfdmO0xBvQmM5/yhcs/Hld5dfqQnOXhufxBOFKJhVDIqGmqqNu2vcKV4PKIl5Zo7UtyKIsMs3BbrqCb6yS0IqV1pV3jj71ijA7zwjCTGC7ouI4VeQRST0KlcdlMpHeVCgD2WpvoZbzFh0wKVzUERY73jScGYxJZWbo0mTmLBND4nrVX/AvBWbNYWHSnswoDeFR16+jzlecaliT/yHC+c1P6UBs73yOqeOF2KTeX2WzGRlc8oiHizQtXPrmHxMH8zs7SSDQ8fTkog5UgRYrTgtqM18BUypIJWPosDJek1KzxNM/Gt1jfSVzFgX20t3JjOkmcmQH1JtzbE5X77Ko3Y85PE17Em5ximxJ9gktZlUD5ZkYRq5sS8YWu1zPwBYmBFa6uvnPcX+52VhT/By1dXhlcX1QQaJRbCsLwkwXAWwr2VFh6kLmygIjwZLsyhstnNdVqHIYEBRlnyGfbApmYj9OhnkBVwEjuEHT46xJnNvZPtz2idc4ieIyxctLAkSF/yEazX5Ec7LDhtHY26/DyFmJGRZ6GtaIZ489aZ/Z3jaZ2YiVunfOvz2361z28Tpuev0X9ti/mknGYpLEEYQWinevttfmxtW4O5D+i19FoxjImh6gwzeaZc51pW8Jr2V5wbnzKunHk9oNWu8PSwo1H8iusaHUZRsWIum39P0p3yj4F8yuB6OHJwiCB1w9FjtwJax6lwG1GI+9rkjcnIq9jU5bLppOmye6HEU4IhxccqbtocsyHC269QPi1YytxgJiKiZGJ5KKrkVsPkAtFBL6J6brXTkDLZb3Ir3ZMyzDlAma5j2a04EAnYelnydZetjzbTIXCNYPH4wMIQDANTrYSgoLdUrm9CgzJCvBqBRj6tBHTGwsmWVlFY49ViDE2XaVyyIp11BwA6ZVt76MY4ve19Jcbx80WQNgG5+Czl/oPC44Q1SsxiaqBh6H7VgrY26mAzNoVivuscA4tfLkYlaKenXV3uuuCRfDwqRFZpdBB9avlV44G+tBXKMUCw5tV7N2vWOefHq9cKUoFSIxYCWhC7r9TvB1q5PR41caWSk0lHiD2Ttv1C9K1pQhQ9VS2Ig1fBPTZnOheuSSxaZqQZc2V+b0Y3VbAbHrUIKZaZhkFyEYyKGxKxOfsCzLv2zXIyiLChoLy8lsh7CaOb4uJkS8dlxrgEHctsaj9vlGSxAe8oP06gbvwWghk9WqPHjvqeWPoI/KZ0uc1vBaxB2fJGb+aGMeGOXpFFb3+8muQzGWcGrHEtmWsPnkrYNXMtwfWaki8Apnvv8S+GXx7E0YlKhMn4WQPAmNrnJNFHBV+oD8OyASupaAbcjfjX1GguHYqR0gS//Pnkf+opq+mqT07tBgC6f8uRVYiXdO/py5pK/7Og3WKDi9kIEE4aYFRkrZ4HI3cBAD991y2rgHMOWx8FAO66yUG2BF/+nwruujWt9RNCN4RWmxHCxLA4v5QIyJhh48pwMJiySG9aqZmuiFff6meiHJ56QzrD2pSyCijrJlvY4HE8L9adcM+SFzMuVqvvlPL/bv86b21gqyy9yA/Ysjp8jPdn7lV8QdadIJ2WFze416v8LmRhNsTafut1W3K3wBJFkpIGaBAUtzqvp2EVv37rXF4fmr64Grc2XSAv6/G1n2s3JOucbl4nmahO3rJRfAGbU9wHw2556n6FHCRPv2pL1bEErSkdZJqWzFtvfywBQ9HLM1fMtGm2hdRCOKVM1vmtztm8Nex//4vCpuWZYkJoViy/ntbyWIm1NK6EiRGuLrC1/d7wt6ZfblsERksYrNG4larsRsUap4vLfW4qV5cNtoLpeuOiTml1F0jYwWmUVeYXBvVhDQ9u9pP/ioYNJFTrTfyMc/YwSLrU2/tNbArO5850W4YLXVlGHnctJCr1bvoAwyOGebWJUHwHt42H+mbEfUbMzWaBYuZ/PO6pNLk4ObqNY6ZBF5hoS+Wde63xrT7aDW0nI9+PqX1i19Bzqdnyw8utN2qfHbnZX7ttPPNqf9du9Tt+hYxjGLBIxhswzqZYY0dTvO678OxsefOH55qDGuzNmz/gfcWh5YC4tB05X/fn86zEiyuJeaHPu82Dzzt+LLMtXgxfvcF5dikDkGFxKVnv/UyD7TYApuvl8bNh54xTrqVfg0SDO807ZJt8qXk10gNg2bwz1WFbHjz0HBJXWqtQFNjIPHIhwNoEdxYMG56cZxy8KyBsY1Zvnmm9oZBcNRat4zE6aEguVW4I6KVH366tWdPweo8ZMNtlyssU7Cpm78SO7eqp03v8Dg6ItXW3v83kfn/do2uoQdm0mL8mack9D9COLG7Z8dKcTmmt+MDs7Bmnghd2P4cd2h3Aw9/1qCntF1negkD4ce4KsvRQ8ty8RNkwWQoZwJ/+JQmIJTnAyeTwh1x4aZNIyxc8B/1rxbxeKZZ7Sw5pbJxuvfHY7f1iCMrDrR/t0wRiG3KkO+b4qeUoMKu5VNVOPXc5ygse/KwMlr8cY7LelMA64UZO3cbP5PXhdArkkSxVO2Z+z2Vzr2S5EZcBP1mvz0kS3N99XKyORjK2evjjtA2alfBv8dkbNt0dpNHJPMYpK6tqzDb04cYklchklCzgfUSyrmAxcywh5a7PrtU+1rTrfygjWtVHFG0pI0KyQKMvgli21OAmqCymSnuTvrxrpFTzb20HpJ1B+ssXl2UccK7CzjxY9HMjXtxlWjoofvsv6gi31UcF+h8O8f7d4oubdgqI6G37rD6HTWew/Fj1Rv5hFGNyPPQKcsfBwwTiw/fh2UCsebWySUBpsejP39KRHmVXR76b4rvvaCN4fN0R/YPBqy3HSaZfk0fzq/mdAy3qOCXd7UUnoROvxTgC04ZrifId5KZbpqzxzNLH5iXbLJqDKlRXfYMVTPiE0/hJcfRoC8fyJgFyymVb/YHiERuUysckdMEnchm8tDAaNTQ/6+/Cr4uL+ZsDMoh2TYE9Z+Odo1npNTpk9uL4zsIoH46KHhtBip8HM7q0YbGC3/2pUZTJv0k2XqP3lc8iE1crjeuBPHCI9raM31HZsBhbX/Vj1DRueJTuUEicc0LuGCNB4BIHpl3Z0P5Xn/r0+mUo1neWDLndSVGvxcP70yRRrMEn4kM+FNYGRp2ts9BnlW1PlFnWOe74obZUbrBEEGLxvayOrsoOCadMMnboxaCfy/kAYRauPrW95PRLBlozmqMffyqG6B3t3QTZMY9mcjN/E5WOzAcymL8TUuzSnTwYnq1MhDhqZ8YrNXNAZG9P7IHUg2kC5a7QDGSKfcTMU7xtTqYelLmDRL2AiKYsL7ApTq11DNtVxyeLRGpR2HM3VvXGqGs9ezFwJ1Uggrye3PK8IahULjlEUgpsdCi3580VYr7/ya2KDJa5eW7HkQtBUX4F5LpfnaXnusuA2OMwqXKCoHiyPmiF0ShzkWTHRQ3pkHjVAtLZ/ldA7G9y1AiSx0CJ/JpaGAcZuIM+pmau851CLqWIVNF3orQ27YzvuqW+Q1OhP4+XRK3dyeGU0iGtOgTjdtoADS5sstF3GI3yK/SuzLiEyh6nq+OcwNvESfJSeF3VHfVR5BAW4Vc4AjfjPRcI9HkkC0Nt+4A0DxZZ8W0VGjsQgPwb3ojtLxnyvZD7Xkz3mafZ8u3hER5C4u10N+aDwaFqoBkMkIWuNaM6/xsGAe67SBJk+A++OrFEYjU4/OvikkUj+Yd/0dYPdVbtrzoygQ+Kslk5oTc2M7czvdVUuyTcOz0sMM/2c4cci6XWG3QpB06LNZkrzIOh6ICM5UjKZO8OHXr7iPPp8zjAnY9du7UO5vdHs2Q2PtoP2k91VB667NT/PjbzPCDg4k2G1jC9Jr6YuROLQJ1X4UfGDjy7HVN0pPMBx3vFezw2SmUBfY1ydht3QaH3c4svbpNtnwS/5xLtUpwgHqE1uwvkV/S9fu5tL05y3nafI/ixd1aGXUqtzBveOrtM9Tr6FeM+qstIJy5iv9iB2E9U1dPT+vqMqUY45VNEUZC84zWHH5105/UZVu2rov7fmBU7uxtReZ0oT/JWbnh0DQxsKXIbkxvz0L29JojN1UOidxYdWmtKayz1gWUe//ftUWf/3hz/H14UejWuzRTju+JXqvDcbMyGbRZGVk3EG1Y7wcgaF+8svebxdSSiem5WbM8ye/kNWlrohJ7Rk5h39RIeBQwXyWpuqi+5j01JJmAvDoRnUcX+GNdNxHAJu4na/OIvouU5ps4v9jk7wTUs41b9c1CyWg+4VZKknF9zgbMh4BXYw/ezAlGTqBEsrdT3KDgvF8DCrLZoNh3HInogqYGaoJhv1KOctSb866lzTj+qQyVvkOjpPNxoxpnK2SU7WEZJAGXbkH7qQMuDEUUDV4Xz080hUvISKTmHvO+Bn7t93ocLElKWtnuSXoMHVzErzeTnGh02v+cyRJgpO8lxJnnQmhEoyipBdsqE9/qE/xWgG7iigREPrWuub4tyXiBO/Vz8yPXJrctO+4vdqJHcintepEMlreK+ctAAKIikiOhPf3mk47jPz7rCJxVB6lgkpJu2aMSsWz//B0w1GB90MUjao+PZ+x3WORVJnS+yN9ozNEvpAKYiKIG41OXiHC8ent8R4Z0d1FjKL4klajGaRjY6TrFTPWtL6KZdHjD3fIHbXzzty1O+E1W/bux75kTJ5Wvv3R9SQU5vjj+GZR1+IGx473rPmaRbAtNADoW2qhiMl9oFOatgA3Vj3MrttUJcr9nrkSnt61hrQtFl/1Kv1uKDuEkOSq95QJtalOMppMX/EC0/B2IdOWLEr8MEsWAeaZiEE/WWlz7GqATI3JMV75Hd4afmljrZV3nDIx77bDpoKA2zFpBpFLI+f4Ldz/NOXQjORm4vu5kbfi9H3BRACpf8tOa1Vl8boh+O9hnaJzLT8t/f1BE6xhwvvjxgOJXE89hVqiN8+ZALg2mwSYmp4sQTZdhnyDYQZVnjMSyeOplnQS1aaBW75UFXghNx7cKlYnjhwczJ18rmRg0rgVn0vYqFkQHQCYSbMcQ130FUF59mwsDD/JlC87754bKKnot8/IHtdAQpet9RonxPuc6w03AkoRc2eCwL6xs0W3bb3bhTm2r7g125XU7xkQGXfGhZS92oStZB7CXsht+qanB9mV+isLhomRbJvlMQNFiHdq1pYq8kup4AMswGQqRF0Pe3aohuMn2VxXmxIfIawcQyKimUGSD158VNb9vO1BkPPLJP960LQD146HeLPZkg1kBmYOtAM4hQjoMl7NJrMRS45BO4rn5j7WsBa97D5H3JfpCj7VjJq8sR7yGXRauZrARwS2WniuXA4KJZWUDRZf6xa8WVoVQUbGT2yT6vpgPs+DZzmGpPGCM43fd6qrhzoHENxqSIb63DghHYZj13aNA2rQuKyl90u80oDwVdtH9bNF+1L4g6X7fP2S/6njOtluN84ux4yftb+5/I0FwC1+x7qpK1bH+M4aaizTgfGvy6p3kAPusIy/BsBnWVK5IO3wlmCt9dai1d/ggKUim0xy/bN18veh8EIXkLbfvLEZqJDC8Gtp0djsnDEmhEJGG5LRgUf/spl3rNS/LKeRtQrW2OzVubn36VS1eMK5TLkSMetyR+z0HJ57lkhfE6qw8rVzUgLFUKBk7s0v9Zx1eP98yXXVcIe0o1TeOT2kGGzBs61LYouknSK2CqmL6KykLojGmFJEkMWoorO86rJVHVXV0HS5BvuvHHH09WXA7VMEr2ZIHyyY/AsMZWpF1erLdo8gLDh+BS6lS7szO6a32TWbRs4FvpeSEZ4sFFNBZrRe57z9DpZX711qCmshn3rv7bv4sxxy8jD5lHmIV6HnE6/Htxf5W+1MGOF6Mw72AcDGlcao/XNAjm/7u0k/sT4mktKlQkFRx4rkA+HCmCuA1UeFEDfKgh4O0kppXnwvpvcpFX4YNe7qcJu6yaUUtTf6ZY2hbavfn7+J2YmjJRkHVnZuaBx1mkWc3c4OHtIf/1Ef6cNbiQem7rAcYev/62xft7lUyUNC3jnlCSNa1U7M4iWTUgy+z4tcCtHu3uhyMDDO3PIjWMLb7/VlYE3N3MfTHj9ZeLlzIFcdy2sxU3irykbKsN9lJd9taTkJ/YwVDJcIrzzTyXgrVWYNP5i5zav9oni6HSGY4Xa23gDLf+7SR1r3uVn9T8f30g8799UvOP4B/BP4J/BP8I/hH8I/hH8P+JoIGdCBwdbFgZDpbddb+3iJedx0ObJEyBrOelL/4vtLa/sxbhWescTvbGdLZJtmSEa4LZ4GLij2yd9EsYIZm7AHeRq8mbq8k0XNNSXmCoKdigcanHNUtMx0jp0yYQ7d5ML0vGh8JFhrW1KCV7fYLDlSno8hw9XYXcCwCs2f5EetAQngKV1EAZZwFnvtrsMZD2RGrgPh3FLBwl7F4LkRyoie52mMkqHTFrL/isCl6XeDVZw0Fi0Lj66UnvxpJokWoQZrkp7nJ6nNlTJqB9q8ZTTIoruvNR+4X4igk1mxahmXaVY+y1B3BbHN652GHUZV/1Tst2MBMe0LZy5nRnfuMVg4b595EWShXR3Y2vnb5Iqs/95KcpGeS8u7+31zf3QUYCeXaTH90sseUslEU38l6/u1VqufgsOWRUmCXyVrEK+SicFa2+3Ws5jw209Um2B7PRUh60eSabImoUoMFSw/V8uh5Bem4q6yazfQtgxqdDf65/Njx5qD0hxWq+CjXSWrFpAgBwXzl/1KMbK7/+8qYJTYtazw3xEslmnlnaUU+aPvQUouVy+u7pDL7yGX9rbabfLzZTNjHHKeNRltJpJ+gcfcbxm45g3JGBBSSV980XvxvHZ2nHDTw+nBbAyeRSUbSOR9lBzBV0GF+3NKfKj3csyszS6ctwOyKcaA8YM0TuQyOYrkUFIDDZiVJnCO5mWnv26jTIbEWpXO2+2DTbe/40x1iySrGKP2yoe+z71kJ0Nl2nRfkYjuD13k/jkCFlQ0VAcmMO8TBFSIaosZ7gDH2HYML+UDHBc9wr4VWTuwG4AoZWQ27ccjCR9qfxlMYpigIpdtDYfuSrHw85hitE1HQj1FBwrG+4izSAwC5hWbDEnbUg7GT499QxT8eaUJhJ5/mOpGI/Er+XtA/vEGH/l07uC/DPzFpj4lQrchfm6D2+RpTCIQXzwEL8/ieK9fSaz8NfOj9sQ98L9QwNIMwVDpR2tJo9GkIg7SV7mFs/kLJA8eur8B6MGV/fnyoP0Lej22GpnvdDPafCIg5dt45WIj/4FW6tvchs996jO5H1fVOx+ejEWaa4+4R0sWGtIHZoJkvQzvnslwqyvpLjZiS9nGf5ZnBlw7SflFojx+yK4xjhYWgxFRrPiCGn6x0F1KnVX3fesTHBuVk1N/ohcy+TtZrIigm/s8Zu/zV4vx21w50d+bguOYcMj7l33XO85xNe/OBtrPdh5QibmARg3PGWoNa2jS5hw55+K7bL5oPuoECHg6VcFQwjOAMGJ4dIXXhuhrNq9/gxIJya0IyIk7KJ1iLWxhwrdLkLTvQGjIVHNlAXe9Lvh95SDWDEH5JNU0EjsCJz/xPePcf3Nvc+TpFQiJcPeuJyrmnquGzK0Was+CJQVzmoi4fH9iQYjd4tuhe4FhDzsCsPr+9l9YGUih/FP05XBxt5RKk39xvsWsrVlE7Z3OdHNwkzi2HnKIz+kHrAW5jphQkpjbVO66+3mRg5Ga7v3IKDphYhWiOSEBq59niEEMS9ZBy/vqC5ueC6ifAgm/p3l8JV6ScYqfE1aDrcq1OwGIf6DkLqbe6U+BuyEOlo71ol4peRP5f6U1wnkv2SJj9qNsp1Fh0v2OjuZ5uizS5M5WsBb9QqkLeowg2LyiovbldDlXDNsj+a2T1K5qqq+HDVCuHCr80Mfuvbeo8RSEmm+8TOtQ+GHaXsI9XAPegzuDnH/pUA96CRso9RicI3asAo8E9J5lYlfIYcU252xCOW+G8IfZrVHrCYjY+ub0spk6BPT3PwTvuEFP1Q1agAGbc6WfD43RWGV5Fgy8J/uXHNDq+fbLlxeAUrPDappmX8aDij4PUBhdiCz0mF1d8UQOEYuADJcKuEL49f0gjYFY8Tz7IfHvV5yb8Pl4P8WDyEOAyUZ6pRzQYoMlM3WTnkfVWHo051UXzJL2U0Mw3bSsFLm2tl2F0l9wIzCR33Qi/7Fr33pZ1iJ8zEndbsKJgZybu3eEKzI/vklNs12pp/ozOqwxQI93odWyKjceVIF6W8C/JSnvkQ7IOanJEk5Q7FlO+pYuvwdac6J5L5q4+jNf/y6ly3gIOVeTWB9EcUKpBfaRiaGdEHwrr+TNCHlh0ZgZdmkU2/65b+oW2JWH55yUdcMiDNh+se5ghNVwyMs4fKv4XUGmDlmNpNi6mEkPhlMAYp7LWS9uK3XsYNW6iyklSFjX71+cCtKO8PZvLMvLgbJF5B3rZlYjPeK+1U8rMcN72a61wzhUJxFjxIhROkYdalkqjZpD3CKapSTGUbriB+y8Fza/b3D2csa0qgtfB6qB360lPK0H5ikCV1o/ZZdkr63GMVa9Fm3PgX0MH1kS7piGs3TRVxlrf+Sgn9k/CdUvxt84uRxhZln/JlQT0fMTLxsmwrxIPWwF1ATIjfPrK4JcMPpQbcSiKdXvpQyIYTi+Kwq6QzIvxACl+RzKblRSkgjCGJZAETSy28xz/m5lzTSA7xSnQW2omICKxUKVUA61p5Z1KsRApso9VRb1uk5EhGIrocuJ+p6yUXPmebUkITok/aJ7K3bCPWwmdz8JfIDdauEzdeLYQ5pG1FHVMb2N949q5rTPEYTvhE8QEVf71ffK1w/Nn6tVRhykwzwVmeWWHhyojtJfaLUnmVs0Ff+hDdWdXZohqn4NASyylO5URANnoF/ioK7z28HtssisVjxDjM+D4pX7DBx48/SvZpBAcIJBBaUnHa2me4onhxwVNkHTVHlVrutfmytdkYtpVfDCe8MeJm9FGgfHmG0Wud1e/QXGJTALlDz5UakWWuZLZUOWkK604McQ5SicSlbvQrZgSGd6YuCF/ylzS9SsOGuyQf96pWzTV3Ft0PjRo0WH9v0KD1caNTsN7JcdpccgLK6gIMYvmR2uMPhPV2GWsWtTHhQqXNeaWMV2qzTlbSC/eHYjHgKnYQXo0h/gzIa17PhTp+GSkLk6usvll6bvdSNwQZ1ZET+2u8pBYTS5oD1gtz8EA/xzjqy7Xi5YKEXvWtQAsmNhYNNhe97oU4PqKMLYkwm6K/fmDRY6//4bT+h+tBDQob9DkpDBgrEARFeUMCVrrOSMNDDCSUwnuhWHB2jpsCCdDdBccETSmXmE1xQItbdVQkIyycay3SZ34VeagSB8xJf1jwYBiRkb1WmD28/qem9M9Ibz4uRxJVJdoo86f0n888OcVR+lRpDNSa2n3JKXDBayNZcItmLSLBm3/N0Z0inpxqYs42Nhdv7Wqy7GFWRtH9tj1m+YctRtSdC1zAQ1wHPsi2G9lOTyN7Irtp6i9wOP3NOdmGwHjfq7n+TrMBluFNWgdjlsFhqskS7R19zpu9dXw+6j9v4Fw76Josq6D3Bu8jSTZedHcU3ecT8delk9CNSdcxKa95g0fTthK31e7rAjFleUZh2zczW4lLw4tSTtUsTzDCrxyTqYPJ1E2/4OqJAhOtgZreHcRozdi9TOesGA2GvnalkqZlA6kEsa+KviC8zJ3bCi0h9MofydI1wubaEloGzkexWqbtWwNokw3xbHRQht4hQJ23ejMhlkl7aU68pbnofNlIptBurW+M5GTVfrRp/mGxG4G1VspK38O47onZegvKkfsZROsg59tcb9rtfeK91dQKD8PQ/DQa7+DQkRNHAXdsv47jpAXkD40pT47AiJl5DFFKMuoDc9QaqD9Oq+pybC/YYyU0sqpCrQwFFOwCnjD1NQVWiWUICdMgAOCuBDePu2tK/Rx3GtzjQ0/36ilinJjl6OZWzVn0WVsDF/GugcyLVyXVR1IJcZO64NIaAWZTAtRc6348+iJe4Z2Yzw8xBwDG1jMifOptjn+KUqjXAhfTOBFnD7SFAc1Mp6JS7dKgcQsfgNKhbOkQJxXsk5a09b2C+L94pWy0Qtycvl9W1N+1izwcKUutAqe9u7e+bRCPippE7Bz81jcOBadk497mrf6ZHL+0aQ1Ut2mq+lLWMpaRt2AiyrFtVIks9m7dtzUKJTtclB0Pw3jjaZu7tV87habpyrtsfepg853jlbLLP977H1BLAwQUAAIACAAOTVNH15kSKV8AAABqAAAAGwAAAHVuaXZlcnNhbC91bml2ZXJzYWwucG5nLnhtbC2MWwqAIBAA/4PuIHuATU2thczLJCn0wqTH7Yto/mY+pnPXPLHDpz2uiwWBHFxfFt2W/BH9ya63CZT8A9htoSYU+tczDjlYMI1AkloZ3QILPo4hW9C8RlKKEymo3uUDUEsBAgAAFAACAAgADU1TRyoNwzZRBAAACxAAAB0AAAAAAAAAAQAAAAAAAAAAAHVuaXZlcnNhbC9jb21tb25fbWVzc2FnZXMubG5nUEsBAgAAFAACAAgADU1TRyXfYoO9BAAAyxYAACcAAAAAAAAAAQAAAAAAjAQAAHVuaXZlcnNhbC9mbGFzaF9wdWJsaXNoaW5nX3NldHRpbmdzLnhtbFBLAQIAABQAAgAIAA1NU0dISKwfsQIAAFEKAAAhAAAAAAAAAAEAAAAAAI4JAAB1bml2ZXJzYWwvZmxhc2hfc2tpbl9zZXR0aW5ncy54bWxQSwECAAAUAAIACAANTVNHQVh2I5EEAADcFQAAJgAAAAAAAAABAAAAAAB+DAAAdW5pdmVyc2FsL2h0bWxfcHVibGlzaGluZ19zZXR0aW5ncy54bWxQSwECAAAUAAIACAANTVNHkkawmakBAABDBgAAHwAAAAAAAAABAAAAAABTEQAAdW5pdmVyc2FsL2h0bWxfc2tpbl9zZXR0aW5ncy5qc1BLAQIAABQAAgAIAA1NU0ca2uo7qgAAAB8BAAAaAAAAAAAAAAEAAAAAADkTAAB1bml2ZXJzYWwvaTE4bl9wcmVzZXRzLnhtbFBLAQIAABQAAgAIAA1NU0f1i9p5ZgAAAGgAAAAcAAAAAAAAAAEAAAAAABsUAAB1bml2ZXJzYWwvbG9jYWxfc2V0dGluZ3MueG1sUEsBAgAAFAACAAgAMwOBRM6CCTfsAgAAiAgAABQAAAAAAAAAAQAAAAAAuxQAAHVuaXZlcnNhbC9wbGF5ZXIueG1sUEsBAgAAFAACAAgADU1TRxe1aH2NCgAAE1oAACkAAAAAAAAAAQAAAAAA2RcAAHVuaXZlcnNhbC9za2luX2N1c3RvbWl6YXRpb25fc2V0dGluZ3MueG1sUEsBAgAAFAACAAgADk1TR4XNzXcTJQAAJjIAABcAAAAAAAAAAAAAAAAArSIAAHVuaXZlcnNhbC91bml2ZXJzYWwucG5nUEsBAgAAFAACAAgADk1TR9eZEilfAAAAagAAABsAAAAAAAAAAQAAAAAA9UcAAHVuaXZlcnNhbC91bml2ZXJzYWwucG5nLnhtbFBLBQYAAAAACwALAEkDAACNSAAAAAA="/>
  <p:tag name="ISPRING_PRESENTATION_TITLE" val="m9hc73 Chord Properties"/>
  <p:tag name="ISPRING_RESOURCE_PATHS_HASH_PRESENTER" val="cb24621829c9e536cf3307dc8d64f18e6de509b"/>
  <p:tag name="ISPRING_PLAYERS_CUSTOMIZATION_2" val="UEsDBBQAAgAIAAsx5U64+Zi64gIAAGcKAAAYAAAAbm9uZS9jb21tb25fbWVzc2FnZXMubG5nrVZdb9owFH2v1P9gRerb1m5ve4CgAG5lNSQ0MaXdi+UmLlhNYhY7dOzX78aBDrahAK2EImznfp1z7nU6vZ95hpai1FIVXefr5RcHiSJRqSxmXWdCrz9/c5A2vEh5pgrRdQrloJ57ftbJeDGr+EzA//MzhDq50BqW2q1Xf9ZIpl1n3Gd9b3DLaMi88Zj1J5SGAfO9PvYdt8+Tl87V+vU91oMwoFHos7EXYJ8F+IE6bv08zm4c4XvHrZ+tdpMowgFlsU+GmJGYBSEFZ6OxjykeOu6jqtCcLwUyCi2leEVmLgA3I0uBdCZTe5Ao2Cgq0RZsGI48ErAIxzQiA0rCwHFjVZarT9Ytr8xclRBOo1Rq/pSJ1MYEhuz5ohQaQnMDDCL4mbmEN1XOZXHZFhpqxBGgE8fTMIK6cGFEiThacK1fVZnu1LcdqM0xCQYhQDigW85p7WPjGHKUoLOyFIlpdwZZehaZNSNTEgzDKaNWCDUZeaUNAJ4vMmGEzVbWpfDEovIknhUwkwm+bFCD6JamVoBGOI69G8z64QNoAEQXHmMR3jpueHuMxSOOoSAct9kE3j258SwioM6NdDbSTHithGyFeJKAXc3cUqpKw07NJgjIVq8vjwsT47sJKIZ4/p4OaLwC9HY1k0sBeZSpKFsDQVMO8JAEN+xuQr6za4/4ePgfmvkKFcogni55kQggNuGVFmgFZ6lM7VktMRv/RyV/IW7WDXmx7uVgiB8ujs1np/33qI8bI/KFaQtdA7ZO/5Qs6nbam8IhpZ8WPx7gwItI+DHMaJlXWTOw3s3PW2bHctSaxDuROpytD83EKuXgKWmFcvp43LqzdsYYJdTHMC3B4awpDFxmMpdGpAf4nIxwjWgMw6YZPjuVTFWVpVZYmXyxAwgupioX/96Gz6XK7W7G9QbYZgD23pNFU1zUBB0fcSu+aeNgfrakcTpLlEAlH/J5wZvWyVUOW3/FfVtp+0nYudr6QvwNUEsDBBQAAgAIAAsx5U4VHmAbowAAAH8BAAApAAAAbm9u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Asx5U4fVIpqMAMAAMcOAAAiAAAAbm9uZS9mbGFzaF9wdWJsaXNoaW5nX3NldHRpbmdzLnhtbOWX3U/bMBDA3/tXWJl4XAPaJk0oLWL9kKqNgkhh8ITc2G1OOHbmj3blr985bkvZyha+JLY9VE3su9+d787nODn4Xggy49qAkq1or7kbES4zxUBOW9HZqP/2Y0SMpZJRoSRvRVJF5KDdSEo3FmDylFuLooYgRpr90rai3NpyP47n83kTTKn9rBLOIt80M1XEpeaGS8t1XAq6wD+7KLmJloQaAPwVSi7V2o0GIUkgHSnmBCfAWtEQne0LavIoDhJjml1PtXKSdZRQmujpuBW96fS6e913K5lA6ULBpQ+HaeOgH7b7lDHwDlCRwg0nOYdpjp5isObAbO6fYi+dxL8yKnJYM/WMjsLFS7uE44RyOuNLYzhCraVZjvrWtCdUGJ7Em0MrMfAhpJmFGXp2qx78nTghUleWStu21Q4RPw2uKPE9mGSiNowt38lYCYxt5RSWSTHmbEgLHqKdXoPso9BeRCa0ALFoRccllySlEpMLlgrI1rrGjY0FWyW1v5Q+1EAFOZOA1cfJURrdWg+LynKqDd/0ajVjfGSz9lflBCML5YiAa06sIhhdV+BTzslmCshEq6IaxRKxxAhAizPgc84OqlAtgfcZukQThUNNLMVScBssfHNwQ8Z8ojRyOZ1h4eI4mMBvPghcUmNuoXTl4076ZdDtXQ2G3d7Fjl8gZTMqswfCsZx4UdoX4dMFkcqu9DAcGXWGV0lhwKq5OmtrPj4N64rGPD9TNu7wDRRO0OfErwOygX7BlL+MlYck/o8e1Dab01m10f3mrdC4xQFTEpg4kWFLArnsgDWAGZVESbEgNMOmbHzbmIFyBkdCgwho83gPgz6WafU2hRk2SaUZ179HsoXERpn1lS58Mhnx518r6nZGGLNR7/SwMxqcD0aXV6PexSicRmv1eGv3TGLf1Lf3eH9ovMYWf3LaO68T+SEGoVaGemkt3HEdqePPdaROw5l0snEe1XIBe8w07BnsMgIKwCJ4RRXzlK+CUG3PXDF/zYb5B1b/+j4Ja68/7R0NPh1/6f7vu+CpcQhvqztTfOdek8RbL0B+pgAJBV6r/KG4vjW1P7zfTeLtU40G0u5ePtuNH1BLAwQUAAIACAALMeVOcVeUnRUBAADRAgAAHAAAAG5vbmUvZmxhc2hfc2tpbl9zZXR0aW5ncy54bWyNktFOgzAUhu99CoL3kE2NmrAmbuiN0SzZXuAAB9IMekh7IOHtrYUNVIjrVfv//9fTnjYyJ6m8FrWRpDb+yhc3nhelVJI+ILNUhflWzpons42fNMykgpQUo+JAka6g9MXtmxtR6JL/UWRrXsvkkOJY5mH9tI2vQoYa99vHePe8BNRQYJBAeio0NSqz+d1rvIrvJvlhOm1IZH52BxqmA4NmwbrBKBzXvW+gxRclK2DbZ2swmiE55/RMSVTvNRrbLmeKHEpjiT/6eIR9Cd1lM3MGZpwl5CgrFOs5xDk9pqCVhVOPXY0i12iL/BL7JCpISnzHLiHQ2eclMtx90e5pe8emwg/KUNSaqpqjcCK5hxmfwc7tVxZfUEsDBBQAAgAIAAsx5U7Xm3CWKwMAAG8OAAAhAAAAbm9uZS9odG1sX3B1Ymxpc2hpbmdfc2V0dGluZ3MueG1s3VdNTxsxEL3nV1hbcWy2qJcKJUE0H2pUSBAbKJyQs3ayI7z21h9Jw6/veJ2EQANdKBGohyjZ8cyb8Zvxc7Zx+CsXZMa1ASWb0X79U0S4TBUDOW1G56Pexy8RMZZKRoWSvBlJFZHDVq1RuLEAkyXcWnQ1BGGkOShsM8qsLQ7ieD6f18EU2q8q4Szim3qq8rjQ3HBpuY4LQRf4ZRcFN9ESoQIAfnIll2GtWo2QRkA6UcwJToA1owEW+83mIoqDw5imN1OtnGRtJZQmejpuRh/a3c5+5/PKJ4B0IOfSs2FaaPRme0AZA5+figRuOck4TDMsFLmaA7OZ/xV770b8J0aJHLZMPUZb4d6lXYLjgnI65ctkaKHW0jTDeGtaEyoMb8SbppUbeAZpamGGld2Fh3onTojEFYXStmW1Q4gHxhVK/AhMY6I2ki2fyVgJpLYsCqckH3M2oDnOxGlPRmRCcxCLZjQsuCQJldhRsFRAuo4wbmws2LKTvaX3kQYqyLkEHDlOTpLoLmfYSppRbfhmLasV4/lMWz+UE4wslCMCbjixiiCnLsdfGSebxJOJVnlpFdRYYgRgxhnwOWeHJUFLwMcSXWGK3GEkzl8huA0Zfjq4JWM+URpxOZ3htKIdTMCvPwu4oMbcgdJVjXvJcb/Tve4POt3LPb9BymZUps8ExyHieWF3gk8XRCq7ikM6UuoML5vCgJVrVfZWf3kb1nOMfX6lbtzDN5A7QV8Tfk3IBvQOW76bLM9p/F8rqJw2o7PyoPvDW0LjEQdsScDEhRTVCuRS9yoAplQSJcWC0BSl2HjZmIFyBi1BIAK0eXmFIR7HtHyawgxFUmnG9dOQbCFRKNOe0rlvJiP+0mtGnfYIORt1z47ao/5Ff3R1PepejsIdtA6Pt6pnI/ZSvl3Z/VXxUNjHb6fsp2fdiyqED3DvlRrTTSrBDat4Db9X8ToLV9HpxjVUqQSUlmk4KiguAnLA3r+jQdn6FwCenJQwW688KO/gePz3u97aa7NNFkjCc/BBu9aHygQk3ZP+1+FxZ6dMQDUq3nYU/pWJ8LR6JYrvvbY04q3vNzW0339JbNV+A1BLAwQUAAIACAALMeVOjnP2+moAAADlAAAAGgAAAG5vbmUvaHRtbF9za2luX3NldHRpbmdzLmpzq+ZSAAKlHCUFK4VqMBvMTyotKcnP00vOzytJzSvRy8svyk0Eq1FSdgMDJR2civPLUosIKE1LTE5FMdTUyMLJBadKhIkmTuYuzpbI6goS01P1khKTs9OL8kvzUiDKnF1dDF2MlcCqarlqAVBLAwQUAAIACAALMeVOvH0190oAAABJAAAAFwAAAG5vbmUvbG9jYWxfc2V0dGluZ3MueG1ss7GvyM1RKEstKs7Mz7NVMtQzUFJIzUvOT8nMS7dVCg1x07VQUiguScxLSczJz0u1VcrLV1Kwt+OyyclPTswJTi0pASos1rfjAgBQSwMEFAACAAgADjHlTpBJJiUoBQAA9hMAACYAAAB1bml2ZXJzYWwtbm8tdmlkZW8vY29tbW9uX21lc3NhZ2VzLmxuZ61Y/27bNhD+v0DfgRBQYAO6tB3QYBgSF7TExEJkyRXppNkwCIzE2EQk0dUPJ95fe5o92J5kR0p27baBpKRAHJiS77sj+X13R558eMhStBZFKVV+ar07emshkccqkfni1Jqzs19+s1BZ8TzhqcrFqZUrC30YvXxxkvJ8UfOFgO8vXyB0komyhGE50qMvYySTU2s2jsbYvohYEOHZLBrPGQv8yMNj4lmjMY/vTt60P3/E2g6mM+xfR15wHkRj99wa2Spb8XyDPLVQP/16fPzw7v3xz4Ng6BR73iEQMkjv3/YA8lkYeBGgES/yySdmjfT/YXbBnHmuT6xR+2WY9Swkl9ZI/++0m4ch8VlEPdchkUsjP2BmLTzCiGONrlWNlnwtUKXQWop7VC0FsKCShUBlKhPzIlbwIK9FlzMnmGLXj0JCWejazA18a0RVUWxeG1heV0tVgLsSJbLkN6lIjE/gm3m/KkQJrnkFfETwVy0l/FJlXOZH3a6vfC/AjiHZlFCKz2Fx2W5SgHQAfy+rJbxLhHoNLu7zVPEE3RYCAAOK+GqVyrj5paSrQkc4S/mmM4oQX7n+OZA98GhEfGf7xBqRPEFOwfVkB6KEmJIQAApeiuIJtpHhujFHOE2HIUzc84kHH6ZDmMjFMoVPNTSOGQEmzETeZQVMJSFwnNKrIHT0ooErxNGKl+W9KpIDlu7vZxew69sBCMFme+BMY2yBgR8Scl9RiLjqBoMoseF3qyuYKhAwYiYZaElldVmBbLJVKiphopV6Kjw2lLoRtwr0lQq+brgP3o3YOmnu4blvT6Ix26VQj9d5vOxpB+L8rj721VADTfY53xlTixaNg0+QXSAZBkMsggvIgRdDLK4JhUUmtMvGx5fuOTa7BHlvm5S2SS/mOsekG8TjGOw0m9ZS1SU80UsCqcnsSHk0zA0lH+fAYhd7j+TWBhXoYEYLuRYQR5GIotMRpHubOFpUH+fuH9EZdj3ifId6fINyVSGerHkeCyBbzPWebuBdIhPzTtPe+P9cy78Rr9pU/6qtEr5DPr0aGs9BYXlEEbyqRLaqulzrBWvDf0oUWuKPhtBn6k/zT23i49ANfszOlDKr06YCPXt/dpEN3aPOIJ65Uv1360dHQptSQ6Bh0cUReoy0v9VEux27ga6Iiehv5/pnYDNr6hYUNje/Vf2t/aAF8BV6KgadwBqbyCm0OhlUof62lzDrg/AvdcHob39FxtRlUHWuxE0pq07PRs+966uR89ML617PelBsmMs8CNkHwEXbD5YolRnEn/TAnE/JdgWaEnEwkytVp4mRfyrvTJmAta0z8W03fFuozDxNebmlf1OmPjwnimZyYeN0NqCf2im49/7sCfjpu0QJDqGNsbFv697H1mpPexqBfPRSeIxuWyfQUcareAnl+FbVedITqDmCOeQMA1g7Zyp40d2FtQBfhdE8Re3T3weB6I4OkijZgf3pq0qUfw0G0dPYYdDm4Cceqk4ghseHAZhBH6v24Lu163kOZi5w+YccMHlT4jKVwaOjbr8glXbrMWPYnkxBTdSIR9UFtJBDELbksYN5CAe0Voc2AEE7wGSVCkQeuFbPENQpDi8gz5ojlzWa8uIOkjRTKh0Um9lALY5q2Jy+3GjUVSrzQZE/r0TqCTN3FmHHMdc7sJJwer9rOoIEjo9xe8+TqkVvMHuCfagBX+GJRFZDAUNCdtc3+orCXAd4iut7tv/++bfL3pTdbYaFJNaMv6Sw9bdVeDcqzQ3dyZu9C7v/AVBLAwQUAAIACAAOMeVOFR5gG6MAAAB/AQAANwAAAHVuaXZlcnNhbC1uby12aWRlby9wbGF5YmFja19hbmRfbmF2aWdhdGlvbl9zZXR0aW5ncy54bWx1kEEKgzAQRfeewhsIXYdA16VFqBcYcZRAkgmZUfD2TURtadNl3vs/w4xiFDF+Yl3VtYJZ6CkQRUucUTXvd7YMC169cSCGfMKCvOdKJjcsUWgjMnrZlB7Bcsr/8GN4a2E9P+IjXjDlQmcc6kupsJlc8rCYaWPdGlCPEdOAL5hz6KG3eMO1J4jD4wzsG//VuZs2mx3eaUAdIrkgqvlAVbrXcfQXUEsDBBQAAgAIAA4x5U5LM4aKLwUAAGgdAAAwAAAAdW5pdmVyc2FsLW5vLXZpZGVvL2ZsYXNoX3B1Ymxpc2hpbmdfc2V0dGluZ3MueG1s5Vnbcts2EH33V2DYyWMsO7GbxCPJo0jUWBPdKtJJPJ2OByJXImoQYAFQjvLUr+mH9Uu6EC1a8hVKIk+aPHhkgnvOLvaGJVk9/pRyMgOlmRQ1b393zyMgIhkzMa15p2H7+WuPaENFTLkUUPOE9Mhxfaea5WPOdBKAMSiqCdIIfZSZmpcYkx1VKpeXl7tMZ8relTw3yK93I5lWMgUahAFVyTid44+ZZ6C9KwYHAvxLpbiC1Xd2CKkWTD0Z5xwIi9FyweymKG9zqhOvUoiNaXQxVTIXcVNyqYiajmveL02/td96uZQpqFosBWF9ouu4aJfNEY1jZq2gPGCfgSTApgmau7934JFLFpuk5r3ce2F5UL5ym2fBXmyeWp6mRC8Ic6UgBUNjamhxWWhUMAGF4QBdNyoHJF1bW5E08MmUC8VSPBc0ZVGId4j1Vc1rhecjv+2P/H7TPz8ddQtTnRFhJ+z6Tpig22n55/1B6AfnJ2GvuzEo9D+GG4A2tcyZfjjyA78f+qPzt53Bhgh3o64xfq/R6W6I+eC/DTrhppr6jd6mkOHJoO+GOTkb+qNup//uPBwMumFneI1a5PBKtlYr64lfxQKRuVpNb5Pk6VhQxrHZ3MhxDQbbFadqCqFsM6zGCeUaPPJnBtPfcsqZmdsKxa52AZA1dAaRGdnqq3m2orxruoIQDcOSLGv78E1Z2q9er229Umi/3tadVlbLZjdMpJFPbP3+3mFp/puDh82/x9AqNYZGCTYxs+xBqytLKWaRNDJshh0SbmxzknMe5FkmlbluY6uLpRH30FQnUqxF3l6TseRx6TFIxxD3aQorrT+4YKKNkvsemWCOcvTlIANBAirwuGEG/RuVBDofa8PM4phpX0k3FKOcIB+eh0B6wS1/RwlVei0py9DaFh/Vf+9LA/qPwt3F0r2iAWeoxZaGk7wvYtJS9BKPRxfxIQgXsRPMHG6zB5STEYrqDSRJg3Mn4RTryEXwA4w1M+AkKnMek7nMCWcX6GdJMOPzFP9LgKwey2SiZLpYxdHBEL0Iy4zBJcTHLorOUEWaIxLnlIyDKTT8lbPPZAwTqZAX6AzDhutMF/y7GxFnVOtrUrq08VlxuHX6Lf/jM7tBGs8oDgqbkWN5Q5qZrfDTORHSLHHojojmmBU2KDGLF/dc9rb75WEoOwzG+RtFY41fszTn9FvSlw5Zod5iyLejZZPAP2qBs9qEzhaFbot3QY0lzjAkBSfeiPB0YCIHV8KICiIFnxMa4YCibduYMZlrXCkaREGtv9zCAo9puria4kmGGlUMyolyb//Fy4PDX1+9fnO0W/n373+ePwi6Gt2GnFp1xezWfHDgd0beeLh4BHfPEO+GujHKPwK6d6B3xm1q5gPDvTPyjhHfGXtz0HcG3hr3H0E+MPTfwralSm3XiW/F8+7nPwd4xxrdaIad953w7A6CRSncHtiqFTtM3j1bLmbs73W0DPzGqHlCMFyn3TA4cmkPfYmd2EQJNpiJfQnighmchhhT34nehs5pFh35750IMYhOndRNbX/gtOF3LlKjYnYcrsyNTibgLDAtzjacBjhLcXiNn6yzf02fdarLb9yit9a6/h/t56sfbYv+taX2A1RFydZS9+c4ILYZoB/Y7d/3O58f+cXMaPly1kW4R9UFKBJKyZ3kh8tXkKQjJtIFEQCQFB+y3RwYw5O2q/XED/xe5+2g2/oJjobv1IPFVfnZYe07Q/n+e/3DnL2TMsFSdKt9MC+/5tUPD/aqlbtv7ewg2/rX0frOf1BLAwQUAAIACAAOMeVODnvHIGUDAACXDAAAKgAAAHVuaXZlcnNhbC1uby12aWRlby9mbGFzaF9za2luX3NldHRpbmdzLnhtbJVX207jMBB95yuq7jtdCrsFKVTqDQltF9DS7bvbTFurjh3ZTtn+/Y4vSZw2IYUICc+cY8/leCwitae8cwCpqOCP3X53eNXpROtMSuB6AUnKiIYOjR+7T3/n827PuQUT8h20pnyrjCW3WeAq01rw67XgGve45kImhHWH357sT9SzyDaWwJAu5WzIGspjfvTvx9OLKP6Mu/FgOnloIqxFkhJ+nIutuF6R9X4rRcZjE9qt+Zpou2MKklG+b42IUaWfNSSVmGY3s/6sfxkllaAUmJAepqP+6Gcri5EVsCL7wd393ehCTnnU5405oR2ootrSBv3B7eCuiZaSLVSLPJlNb6a3zXiOu1e78mlcjqDhn27NHIV/BPmlzUWapV/RSCrF1hT0hDMwXyuHCRLj9UPC9MF8rQSTkDmoVZCK0RjbIGTspPjdfE3gplr6P8MhEZm7LQV7M004mR5GISsGQy0ziHr5yvnUTny8ZhovEww3hCkEhKYS9IYZvpFM5dtUbSXuD3xQHgcgbygRS8GyBCYu3gBYtZf4yWRs50oYX2ELApRw8MYgwtJYIl+wrGfIwFgi3023Xjk7nsFPPY6T62FMfDM/rz56gRNc5vXKV7nXnDQ3t1wFR3tDjklEDEMrqwVNwHQt6lmbC6l3FlPEyYFuicY36bfBrY42GRX1ThxeafW6ijTVDOrkthaZVBgMupc+W9+5Go+juIdDjfQcNjpHV41lU8xrEWrBrtuV7rcr6ubWHY1vyWM3IXIPciEEU92O5+H9w23cq3zOMNMa31KQz3wjLuRwoSHc3ybRBBbuCl4KJ1qT9S7BkJoyKCrqGlvfv8gfW9dYniUrkDPUA4VckFWbw+3odsfwVy8pfEBcJTQ4HVPvcDtOaKH3wOAFAESud/ltcAvnSTKmKYMD5DMlMNiEmzKLFKq/Ll8jrqokA8tFevQjqBRKiKs6aghLjKue4TztmtdkpWxmlYmSD/dypFTGfT4ljVjDAWnXXkmVjdFfV0HsVaWcJNPiXROp/abl2udODjDiNLEDCB3B8TUex2FCpL4q1plX68xehmAerWIzlRNqPE0UM2aH/TqK9ZzO2AVez+FGAoTz1RqvghfgFxxXgsj4pYBUnoQat2Njjvho2nGNgz5JddQLTK45RRvwb/yHZPgfUEsDBBQAAgAIAA4x5U765zdOKgUAAPIcAAAvAAAAdW5pdmVyc2FsLW5vLXZpZGVvL2h0bWxfcHVibGlzaGluZ19zZXR0aW5ncy54bWzdWd1S2zgUvucpNN7pZQn0Z9syCUyamMHT/G1s2jI7O4xin8RaZMkryaHp1T7NPtg+yR7FxCQQQOkSOu0FEyyf79PR+bddP/qScTIFpZkUDW9/d88jIGKZMDFpeKfR8fO3HtGGioRyKaDhCemRo8Odel6MONNpCMagqCZII/RBbhpeakx+UKtdXl7uMp0re1fywiC/3o1lVssVaBAGVC3ndIY/ZpaD9q4YHAjwL5PiCna4s0NIvWTqyqTgQFiCmgtmD0X5icm4VyulRjS+mChZiKQluVRETUYN75eW395vv1zIlExtloGwJtGHuGiXzQFNEmaVoDxkX4GkwCYparu/98ojlywxacN7uffC8qB87TbPnL08O7U8LYlGEOZqgwwMTaih5WW5o4IxKPQG6EOjCkDSlbUlSQNfTLVQLiUzQTMWR3iHWFM1vHZ0PvSP/aHfa/nnp8NOqaozIgqiju+ECTtB2z/v9SM/PD+Jup2NQZH/OdoAtKlmzvSDoR/6vcgfnr8P+hsi3JW6xvjdZtDZEPPJfx8G0aY79ZrdTSGDk37PDXNyNvCHnaD34Tzq9ztRMLhGzWN4KVrrtdXAr2OCyEIth7dJi2wkKONYa27EuAaD1YpTNYFIHjPMxjHlGjzyZw6T3wrKmZnZDMWidgGQN3UOsRna7Gt4NqO8a7qSEBXDlKxy+/W7KrXfvF05eq3c/fpYa7WsV7VukEojn1j7/b3XlfrvXt2v/h2K1qkxNE6xiJlFDVpeWUgxi6SxYVOskHDjmOOC87DIc6nMdRlbXqyUuIOmPpZixfP2mowkTyqLQTaCpEczjL/BsfDIGIOSo/H6OQgSUoHthRk0aFwhdDHShpl5Wzm+km4qRjnB1oH9D0g3vGXgOKVKr0Rh5Utb0+PD33vSgP6jtG+5dKdoyBnuYnPBSd4XCWkreont0EV8AMJF7ARDhdtwAeWkhKJ6A0nS5NxJOMPEcRH8BCPNDDiJyoInZCYLwtkF2lkSDPEiw/9SIMt9mIyVzOarnGpD9NwtUwaXkBy5bHSGW2QFInEuyTmYcoe/CvaVjGAsFfICnaLbcJ3pkn93I+Kcan1NShc6Piu7WdBr+5+f2QPSZEpxMtiMHPMZstxshZ/OiJBmgUNzxLTAqLBOSVgyv+dytt1vd0NVUtDPj+SNFX7NsoLTx6SvDLJEvUWXb2eXTRz/oAbO26Z0Ok90m7xzakxxhi4pOfFGjI2DiQJcCWMqiBR8RmiME4m2ZWPKZKFxpSwQJbX+dg1LPIbp/GqCDy24o0pAOVHu7b94+er1r2/evjvYrf379z/P7wVdzWoDTu125bDWunfCd0beeJp4AHfH1O6GujG7PwC6c4J3xm2q5j3TvDNyzUzvjL052TsDb833DyDvmfJvYY+lymzVSW75c/0DnwM8sEo3W1HwMYjO1hDMU+H2wFav2elx/TA5H6pvzJKj7zdMhn5z2Doh6KDTThQeuBSEnsTaa+IUS8rYvudwwfRPI/Si70RvneU0fQ79j06E6Dan2um2ba/vdOAPLlLDclocLE2KTipg95+U3Qz7P2cZjqvJk9Xy/1NZnTLxkYvy1orVj1Fw1j69snsrTlmjtlRwgKo43Vqw/sBN4Pv55Ce29Nro1+saLgkhYxb0RJ33Z37XMly8YHUR7lJ1AYpEUnIn+cHiNSIJxFi6IEIAkuFzs5sBE3jS6rQa9KHfDd73O+2tRj9zC/8fouQ8rvnKq+q7wcqHguoF9uqXtR1cX/1OebjzH1BLAwQUAAIACAAOMeVO7ExZUrYBAAB6BgAAKAAAAHVuaXZlcnNhbC1uby12aWRlby9odG1sX3NraW5fc2V0dGluZ3MuanONlFFPgzAQx9/3KRZ8NYsylM23OTBZ4oOJezM+FHZjZKXXtB06jd9dyjYtcOjoC/3z6/96V3qfg2H1eKk3vBt+1u/1/Kk5rzWwmlE7uGzqvEcvrO5pnq9gmRfAcwFeCylPS3/kr1+CMvZEbZrsn62tdvw8tF/WjGsXl4SFIjRNaCWhvRHaOxX4o5HZMatDRk6Zk50xKEYpCgPCjASqgtWMd/FQP26CLRhLUP+ga5ZCw/TGn9xHveSvY3AfRvOpy6VYSCb2j5jhKGHpNlO4E6tj/LEdLr3ZS1DVgW/7wvJcm4WBoh04vo792O8npQKt4Rh3Gs382S0Jc5YAdxMKg0kw+wNtGHcL2qLLXOfmRId+OA4Dl5Ysg06V5nF0HY2bmKi8OtXsBD9wBt5NXzKSsz2oc6xQ7uQZBygVZrYiXTS0g0Q5slUusgMXTe0gObtZa9v3b9QdY5SgWv38FVd2uEynGI1rhq1rtiFubdHXXM7oDIa83LoV9ZHqC5wSqbhIaJJaXJKbMe1OY+cvVdpMbUEtEXnVPO2hgK6aCaiFWKMVmDEs3RSVVqXz6jYKcufp2Tm2tjn4+gZQSwMEFAACAAgADjHlTrjnPPJeAAAAYwAAACUAAAB1bml2ZXJzYWwtbm8tdmlkZW8vbG9jYWxfc2V0dGluZ3MueG1sDcq9DkBADADg3VM03f1tBsdmtOABGhqR9FpxR3h7t33D1/avF3j4Coepw7qoEFhX2w7dHS7zkDcIIZJuJKbsUA2h77JWbCWZOMYUA5xCH18z+4TII/k0h1sEyy77AVBLAQIAABQAAgAIAAsx5U64+Zi64gIAAGcKAAAYAAAAAAAAAAEAAAAAAAAAAABub25lL2NvbW1vbl9tZXNzYWdlcy5sbmdQSwECAAAUAAIACAALMeVOFR5gG6MAAAB/AQAAKQAAAAAAAAABAAAAAAAYAwAAbm9uZS9wbGF5YmFja19hbmRfbmF2aWdhdGlvbl9zZXR0aW5ncy54bWxQSwECAAAUAAIACAALMeVOH1SKajADAADHDgAAIgAAAAAAAAABAAAAAAACBAAAbm9uZS9mbGFzaF9wdWJsaXNoaW5nX3NldHRpbmdzLnhtbFBLAQIAABQAAgAIAAsx5U5xV5SdFQEAANECAAAcAAAAAAAAAAEAAAAAAHIHAABub25lL2ZsYXNoX3NraW5fc2V0dGluZ3MueG1sUEsBAgAAFAACAAgACzHlTtebcJYrAwAAbw4AACEAAAAAAAAAAQAAAAAAwQgAAG5vbmUvaHRtbF9wdWJsaXNoaW5nX3NldHRpbmdzLnhtbFBLAQIAABQAAgAIAAsx5U6Oc/b6agAAAOUAAAAaAAAAAAAAAAEAAAAAACsMAABub25lL2h0bWxfc2tpbl9zZXR0aW5ncy5qc1BLAQIAABQAAgAIAAsx5U68fTX3SgAAAEkAAAAXAAAAAAAAAAEAAAAAAM0MAABub25lL2xvY2FsX3NldHRpbmdzLnhtbFBLAQIAABQAAgAIAA4x5U6QSSYlKAUAAPYTAAAmAAAAAAAAAAEAAAAAAEwNAAB1bml2ZXJzYWwtbm8tdmlkZW8vY29tbW9uX21lc3NhZ2VzLmxuZ1BLAQIAABQAAgAIAA4x5U4VHmAbowAAAH8BAAA3AAAAAAAAAAEAAAAAALgSAAB1bml2ZXJzYWwtbm8tdmlkZW8vcGxheWJhY2tfYW5kX25hdmlnYXRpb25fc2V0dGluZ3MueG1sUEsBAgAAFAACAAgADjHlTkszhoovBQAAaB0AADAAAAAAAAAAAQAAAAAAsBMAAHVuaXZlcnNhbC1uby12aWRlby9mbGFzaF9wdWJsaXNoaW5nX3NldHRpbmdzLnhtbFBLAQIAABQAAgAIAA4x5U4Oe8cgZQMAAJcMAAAqAAAAAAAAAAEAAAAAAC0ZAAB1bml2ZXJzYWwtbm8tdmlkZW8vZmxhc2hfc2tpbl9zZXR0aW5ncy54bWxQSwECAAAUAAIACAAOMeVO+uc3TioFAADyHAAALwAAAAAAAAABAAAAAADaHAAAdW5pdmVyc2FsLW5vLXZpZGVvL2h0bWxfcHVibGlzaGluZ19zZXR0aW5ncy54bWxQSwECAAAUAAIACAAOMeVO7ExZUrYBAAB6BgAAKAAAAAAAAAABAAAAAABRIgAAdW5pdmVyc2FsLW5vLXZpZGVvL2h0bWxfc2tpbl9zZXR0aW5ncy5qc1BLAQIAABQAAgAIAA4x5U645zzyXgAAAGMAAAAlAAAAAAAAAAEAAAAAAE0kAAB1bml2ZXJzYWwtbm8tdmlkZW8vbG9jYWxfc2V0dGluZ3MueG1sUEsFBgAAAAAOAA4AiAQAAO4kAAAAAA=="/>
  <p:tag name="ISPRING_LMS_API_VERSION" val="SCORM 1.2"/>
  <p:tag name="ISPRING_CMI5_LAUNCH_METHOD" val="any window"/>
  <p:tag name="ISPRINGCLOUDFOLDERID" val="1"/>
  <p:tag name="ISPRINGONLINEFOLDERID" val="1"/>
  <p:tag name="ISPRING_CURRENT_PLAYER_ID" val="universal-no-video"/>
  <p:tag name="ISPRING_FIRST_PUBLISH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\uFFFDʾ\&quot;{58857F64-F778-46F3-A3E4-9740F72F057B}&quot;,&quot;C:\\Users\\Danny\\OneDrive - SD41\\Website\\m9h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-no-video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488</TotalTime>
  <Words>725</Words>
  <Application>Microsoft Office PowerPoint</Application>
  <PresentationFormat>On-screen Show (4:3)</PresentationFormat>
  <Paragraphs>112</Paragraphs>
  <Slides>18</Slides>
  <Notes>18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Schoolbook</vt:lpstr>
      <vt:lpstr>Wingdings</vt:lpstr>
      <vt:lpstr>Wingdings 2</vt:lpstr>
      <vt:lpstr>Oriel</vt:lpstr>
      <vt:lpstr>Equation</vt:lpstr>
      <vt:lpstr>Section 7.3  Chord Properties </vt:lpstr>
      <vt:lpstr>i) Review</vt:lpstr>
      <vt:lpstr>PowerPoint Presentation</vt:lpstr>
      <vt:lpstr>II) Chord Properties:</vt:lpstr>
      <vt:lpstr>PowerPoint Presentation</vt:lpstr>
      <vt:lpstr>PowerPoint Presentation</vt:lpstr>
      <vt:lpstr>Ex: Find the missing side “x”</vt:lpstr>
      <vt:lpstr>PowerPoint Presentation</vt:lpstr>
      <vt:lpstr>Practice: Find length of the missing side “x”</vt:lpstr>
      <vt:lpstr>III) Review: Perpendicular Bisector Theorem</vt:lpstr>
      <vt:lpstr>IV) Carpenters Method</vt:lpstr>
      <vt:lpstr>V) Two Chords Theorem</vt:lpstr>
      <vt:lpstr>Ex: Find the length of the missing side “x”</vt:lpstr>
      <vt:lpstr>Ex: Without using the 2 chord thm., Prove AB=CD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m9hc73 Chord Properties</dc:title>
  <dc:creator>Danny Young</dc:creator>
  <cp:lastModifiedBy>Danny Young</cp:lastModifiedBy>
  <cp:revision>32</cp:revision>
  <dcterms:created xsi:type="dcterms:W3CDTF">2011-06-27T16:11:13Z</dcterms:created>
  <dcterms:modified xsi:type="dcterms:W3CDTF">2020-05-14T19:48:41Z</dcterms:modified>
</cp:coreProperties>
</file>